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gif" ContentType="image/gif"/>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9"/>
  </p:notesMasterIdLst>
  <p:sldIdLst>
    <p:sldId id="825" r:id="rId2"/>
    <p:sldId id="999" r:id="rId3"/>
    <p:sldId id="1197" r:id="rId4"/>
    <p:sldId id="1234" r:id="rId5"/>
    <p:sldId id="1198" r:id="rId6"/>
    <p:sldId id="1199" r:id="rId7"/>
    <p:sldId id="1235" r:id="rId8"/>
    <p:sldId id="1200" r:id="rId9"/>
    <p:sldId id="1201" r:id="rId10"/>
    <p:sldId id="1202" r:id="rId11"/>
    <p:sldId id="1203" r:id="rId12"/>
    <p:sldId id="1236" r:id="rId13"/>
    <p:sldId id="1237" r:id="rId14"/>
    <p:sldId id="1238" r:id="rId15"/>
    <p:sldId id="1204" r:id="rId16"/>
    <p:sldId id="1205" r:id="rId17"/>
    <p:sldId id="1206" r:id="rId18"/>
    <p:sldId id="1207" r:id="rId19"/>
    <p:sldId id="1208" r:id="rId20"/>
    <p:sldId id="1209" r:id="rId21"/>
    <p:sldId id="1210" r:id="rId22"/>
    <p:sldId id="1211" r:id="rId23"/>
    <p:sldId id="1239" r:id="rId24"/>
    <p:sldId id="1212" r:id="rId25"/>
    <p:sldId id="1213" r:id="rId26"/>
    <p:sldId id="1214" r:id="rId27"/>
    <p:sldId id="1240" r:id="rId28"/>
    <p:sldId id="1215" r:id="rId29"/>
    <p:sldId id="1216" r:id="rId30"/>
    <p:sldId id="1245" r:id="rId31"/>
    <p:sldId id="1243" r:id="rId32"/>
    <p:sldId id="1244" r:id="rId33"/>
    <p:sldId id="1217" r:id="rId34"/>
    <p:sldId id="1218" r:id="rId35"/>
    <p:sldId id="1219" r:id="rId36"/>
    <p:sldId id="1246" r:id="rId37"/>
    <p:sldId id="1220" r:id="rId38"/>
    <p:sldId id="1221" r:id="rId39"/>
    <p:sldId id="1222" r:id="rId40"/>
    <p:sldId id="1223" r:id="rId41"/>
    <p:sldId id="1224" r:id="rId42"/>
    <p:sldId id="1225" r:id="rId43"/>
    <p:sldId id="1226" r:id="rId44"/>
    <p:sldId id="1227" r:id="rId45"/>
    <p:sldId id="1228" r:id="rId46"/>
    <p:sldId id="1247" r:id="rId47"/>
    <p:sldId id="1248" r:id="rId48"/>
    <p:sldId id="1249" r:id="rId49"/>
    <p:sldId id="1229" r:id="rId50"/>
    <p:sldId id="1251" r:id="rId51"/>
    <p:sldId id="1250" r:id="rId52"/>
    <p:sldId id="1252" r:id="rId53"/>
    <p:sldId id="1253" r:id="rId54"/>
    <p:sldId id="1230" r:id="rId55"/>
    <p:sldId id="1231" r:id="rId56"/>
    <p:sldId id="1232" r:id="rId57"/>
    <p:sldId id="1233" r:id="rId58"/>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4821"/>
    <a:srgbClr val="03B90C"/>
    <a:srgbClr val="027407"/>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710" autoAdjust="0"/>
    <p:restoredTop sz="94624" autoAdjust="0"/>
  </p:normalViewPr>
  <p:slideViewPr>
    <p:cSldViewPr>
      <p:cViewPr>
        <p:scale>
          <a:sx n="71" d="100"/>
          <a:sy n="71" d="100"/>
        </p:scale>
        <p:origin x="-228" y="-756"/>
      </p:cViewPr>
      <p:guideLst>
        <p:guide orient="horz" pos="2160"/>
        <p:guide pos="2880"/>
      </p:guideLst>
    </p:cSldViewPr>
  </p:slideViewPr>
  <p:outlineViewPr>
    <p:cViewPr>
      <p:scale>
        <a:sx n="33" d="100"/>
        <a:sy n="33" d="100"/>
      </p:scale>
      <p:origin x="0" y="22608"/>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ZA"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ABE9A2BD-4286-4809-9F27-7A68D66BAD1B}" type="datetimeFigureOut">
              <a:rPr lang="en-ZA"/>
              <a:pPr>
                <a:defRPr/>
              </a:pPr>
              <a:t>2014/07/18</a:t>
            </a:fld>
            <a:endParaRPr lang="en-ZA"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ZA" noProof="0" dirty="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ZA" noProof="0"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ZA"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40D904ED-2051-4F86-9D42-4C5A704E37C9}" type="slidenum">
              <a:rPr lang="en-ZA"/>
              <a:pPr>
                <a:defRPr/>
              </a:pPr>
              <a:t>‹#›</a:t>
            </a:fld>
            <a:endParaRPr lang="en-ZA"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90" name="Rectangle 9"/>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0D2E1F2-39F8-4D26-9105-1061E30C5BFE}" type="slidenum">
              <a:rPr lang="en-US" smtClean="0"/>
              <a:pPr fontAlgn="base">
                <a:spcBef>
                  <a:spcPct val="0"/>
                </a:spcBef>
                <a:spcAft>
                  <a:spcPct val="0"/>
                </a:spcAft>
                <a:defRPr/>
              </a:pPr>
              <a:t>1</a:t>
            </a:fld>
            <a:endParaRPr lang="en-US" dirty="0" smtClean="0"/>
          </a:p>
        </p:txBody>
      </p:sp>
      <p:sp>
        <p:nvSpPr>
          <p:cNvPr id="46083" name="Text Box 1"/>
          <p:cNvSpPr txBox="1">
            <a:spLocks noChangeArrowheads="1"/>
          </p:cNvSpPr>
          <p:nvPr/>
        </p:nvSpPr>
        <p:spPr bwMode="auto">
          <a:xfrm>
            <a:off x="1143001" y="685800"/>
            <a:ext cx="4572000" cy="3429000"/>
          </a:xfrm>
          <a:prstGeom prst="rect">
            <a:avLst/>
          </a:prstGeom>
          <a:solidFill>
            <a:srgbClr val="FFFFFF"/>
          </a:solidFill>
          <a:ln w="9525">
            <a:solidFill>
              <a:srgbClr val="000000"/>
            </a:solidFill>
            <a:miter lim="800000"/>
            <a:headEnd/>
            <a:tailEnd/>
          </a:ln>
        </p:spPr>
        <p:txBody>
          <a:bodyPr wrap="none" lIns="91431" tIns="45716" rIns="91431" bIns="45716" anchor="ctr"/>
          <a:lstStyle/>
          <a:p>
            <a:endParaRPr lang="en-ZA" dirty="0">
              <a:latin typeface="Calibri" pitchFamily="34" charset="0"/>
            </a:endParaRPr>
          </a:p>
        </p:txBody>
      </p:sp>
      <p:sp>
        <p:nvSpPr>
          <p:cNvPr id="46084" name="Rectangle 2"/>
          <p:cNvSpPr>
            <a:spLocks noGrp="1" noChangeArrowheads="1"/>
          </p:cNvSpPr>
          <p:nvPr>
            <p:ph type="body"/>
          </p:nvPr>
        </p:nvSpPr>
        <p:spPr bwMode="auto">
          <a:xfrm>
            <a:off x="685801" y="4343400"/>
            <a:ext cx="5483225" cy="4205288"/>
          </a:xfrm>
          <a:noFill/>
        </p:spPr>
        <p:txBody>
          <a:bodyPr wrap="none" numCol="1" anchor="ctr" anchorCtr="0" compatLnSpc="1">
            <a:prstTxWarp prst="textNoShape">
              <a:avLst/>
            </a:prstTxWarp>
          </a:bodyPr>
          <a:lstStyle/>
          <a:p>
            <a:pPr eaLnBrk="1" hangingPunct="1">
              <a:spcBef>
                <a:spcPct val="0"/>
              </a:spcBef>
            </a:pPr>
            <a:endParaRPr lang="en-ZA" dirty="0"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3568" y="0"/>
            <a:ext cx="7772400" cy="1470025"/>
          </a:xfrm>
        </p:spPr>
        <p:txBody>
          <a:bodyPr>
            <a:noAutofit/>
          </a:bodyPr>
          <a:lstStyle>
            <a:lvl1pPr>
              <a:defRPr sz="4800"/>
            </a:lvl1pPr>
          </a:lstStyle>
          <a:p>
            <a:r>
              <a:rPr lang="en-US" dirty="0" smtClean="0"/>
              <a:t>CLICK TO EDIT MASTER TITLE STYLE</a:t>
            </a:r>
            <a:endParaRPr lang="en-ZA"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accent4">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ZA" dirty="0"/>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757FE7B4-5ECE-4941-A25E-1C41B54B892F}" type="slidenum">
              <a:rPr lang="en-ZA"/>
              <a:pPr>
                <a:defRPr/>
              </a:pPr>
              <a:t>‹#›</a:t>
            </a:fld>
            <a:endParaRPr lang="en-ZA" dirty="0"/>
          </a:p>
        </p:txBody>
      </p:sp>
      <p:pic>
        <p:nvPicPr>
          <p:cNvPr id="8" name="Picture 7"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effectLst/>
              </a:defRPr>
            </a:lvl1pPr>
          </a:lstStyle>
          <a:p>
            <a:r>
              <a:rPr lang="en-US" dirty="0" smtClean="0"/>
              <a:t>Click to edit Master title style</a:t>
            </a:r>
            <a:endParaRPr lang="en-ZA" dirty="0"/>
          </a:p>
        </p:txBody>
      </p:sp>
      <p:sp>
        <p:nvSpPr>
          <p:cNvPr id="3" name="Vertical Text Placeholder 2"/>
          <p:cNvSpPr>
            <a:spLocks noGrp="1"/>
          </p:cNvSpPr>
          <p:nvPr>
            <p:ph type="body" orient="vert" idx="1"/>
          </p:nvPr>
        </p:nvSpPr>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ZA" dirty="0"/>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B0820F97-FF06-4581-9DA4-2A6999DFDD4A}" type="slidenum">
              <a:rPr lang="en-ZA"/>
              <a:pPr>
                <a:defRPr/>
              </a:pPr>
              <a:t>‹#›</a:t>
            </a:fld>
            <a:endParaRPr lang="en-ZA"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6899015C-B02B-4F12-890C-22208D085126}" type="slidenum">
              <a:rPr lang="en-ZA"/>
              <a:pPr>
                <a:defRPr/>
              </a:pPr>
              <a:t>‹#›</a:t>
            </a:fld>
            <a:endParaRPr lang="en-ZA"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4838" cy="1138237"/>
          </a:xfrm>
        </p:spPr>
        <p:txBody>
          <a:bodyPr/>
          <a:lstStyle>
            <a:lvl1pPr>
              <a:defRPr>
                <a:solidFill>
                  <a:schemeClr val="accent3">
                    <a:lumMod val="75000"/>
                  </a:schemeClr>
                </a:solidFill>
              </a:defRPr>
            </a:lvl1pPr>
          </a:lstStyle>
          <a:p>
            <a:r>
              <a:rPr lang="en-US" dirty="0" smtClean="0"/>
              <a:t>Click to edit Master title style</a:t>
            </a:r>
            <a:endParaRPr lang="en-ZA" dirty="0"/>
          </a:p>
        </p:txBody>
      </p:sp>
      <p:sp>
        <p:nvSpPr>
          <p:cNvPr id="3" name="Date Placeholder 2"/>
          <p:cNvSpPr>
            <a:spLocks noGrp="1"/>
          </p:cNvSpPr>
          <p:nvPr>
            <p:ph type="dt" idx="10"/>
          </p:nvPr>
        </p:nvSpPr>
        <p:spPr>
          <a:xfrm>
            <a:off x="457200" y="6278563"/>
            <a:ext cx="2128838" cy="452437"/>
          </a:xfrm>
        </p:spPr>
        <p:txBody>
          <a:bodyPr/>
          <a:lstStyle>
            <a:lvl1pPr>
              <a:defRPr/>
            </a:lvl1pPr>
          </a:lstStyle>
          <a:p>
            <a:pPr>
              <a:defRPr/>
            </a:pPr>
            <a:endParaRPr lang="en-US" dirty="0"/>
          </a:p>
        </p:txBody>
      </p:sp>
      <p:sp>
        <p:nvSpPr>
          <p:cNvPr id="4" name="Footer Placeholder 3"/>
          <p:cNvSpPr>
            <a:spLocks noGrp="1"/>
          </p:cNvSpPr>
          <p:nvPr>
            <p:ph type="ftr" idx="11"/>
          </p:nvPr>
        </p:nvSpPr>
        <p:spPr>
          <a:xfrm>
            <a:off x="3124200" y="6278563"/>
            <a:ext cx="2890838" cy="452437"/>
          </a:xfrm>
        </p:spPr>
        <p:txBody>
          <a:bodyPr/>
          <a:lstStyle>
            <a:lvl1pPr>
              <a:defRPr/>
            </a:lvl1pPr>
          </a:lstStyle>
          <a:p>
            <a:pPr>
              <a:defRPr/>
            </a:pPr>
            <a:endParaRPr lang="en-ZA" dirty="0"/>
          </a:p>
        </p:txBody>
      </p:sp>
      <p:sp>
        <p:nvSpPr>
          <p:cNvPr id="5" name="Slide Number Placeholder 4"/>
          <p:cNvSpPr>
            <a:spLocks noGrp="1"/>
          </p:cNvSpPr>
          <p:nvPr>
            <p:ph type="sldNum" idx="12"/>
          </p:nvPr>
        </p:nvSpPr>
        <p:spPr>
          <a:xfrm>
            <a:off x="6553200" y="6278563"/>
            <a:ext cx="2128838" cy="452437"/>
          </a:xfrm>
        </p:spPr>
        <p:txBody>
          <a:bodyPr/>
          <a:lstStyle>
            <a:lvl1pPr>
              <a:defRPr/>
            </a:lvl1pPr>
          </a:lstStyle>
          <a:p>
            <a:pPr>
              <a:defRPr/>
            </a:pPr>
            <a:fld id="{E81DA09B-A993-411C-A6BC-479434076786}" type="slidenum">
              <a:rPr lang="en-ZA"/>
              <a:pPr>
                <a:defRPr/>
              </a:pPr>
              <a:t>‹#›</a:t>
            </a:fld>
            <a:endParaRPr lang="en-ZA" dirty="0"/>
          </a:p>
        </p:txBody>
      </p:sp>
      <p:pic>
        <p:nvPicPr>
          <p:cNvPr id="7" name="Picture 6"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4">
                    <a:lumMod val="50000"/>
                  </a:schemeClr>
                </a:solidFill>
              </a:defRPr>
            </a:lvl1pPr>
          </a:lstStyle>
          <a:p>
            <a:r>
              <a:rPr lang="en-US" dirty="0" smtClean="0"/>
              <a:t>Click to edit Master title style</a:t>
            </a:r>
            <a:endParaRPr lang="en-ZA" dirty="0"/>
          </a:p>
        </p:txBody>
      </p:sp>
      <p:sp>
        <p:nvSpPr>
          <p:cNvPr id="3" name="Content Placeholder 2"/>
          <p:cNvSpPr>
            <a:spLocks noGrp="1"/>
          </p:cNvSpPr>
          <p:nvPr>
            <p:ph idx="1"/>
          </p:nvPr>
        </p:nvSpPr>
        <p:spPr>
          <a:xfrm>
            <a:off x="457200" y="1600200"/>
            <a:ext cx="8229600" cy="5257800"/>
          </a:xfrm>
        </p:spPr>
        <p:txBody>
          <a:bodyPr>
            <a:normAutofit/>
          </a:bodyPr>
          <a:lstStyle>
            <a:lvl1pPr>
              <a:buNone/>
              <a:defRPr sz="2200" b="0" cap="none" spc="0">
                <a:ln w="1905"/>
                <a:solidFill>
                  <a:schemeClr val="accent4">
                    <a:lumMod val="50000"/>
                  </a:schemeClr>
                </a:solidFill>
                <a:effectLst>
                  <a:innerShdw blurRad="69850" dist="43180" dir="5400000">
                    <a:srgbClr val="000000">
                      <a:alpha val="65000"/>
                    </a:srgbClr>
                  </a:innerShdw>
                </a:effectLst>
              </a:defRPr>
            </a:lvl1pPr>
            <a:lvl2pPr>
              <a:buNone/>
              <a:defRPr sz="2200" b="0" cap="none" spc="0">
                <a:ln w="1905"/>
                <a:solidFill>
                  <a:schemeClr val="accent4">
                    <a:lumMod val="50000"/>
                  </a:schemeClr>
                </a:solidFill>
                <a:effectLst>
                  <a:innerShdw blurRad="69850" dist="43180" dir="5400000">
                    <a:srgbClr val="000000">
                      <a:alpha val="65000"/>
                    </a:srgbClr>
                  </a:innerShdw>
                </a:effectLst>
              </a:defRPr>
            </a:lvl2pPr>
            <a:lvl3pPr>
              <a:buNone/>
              <a:defRPr sz="2200" b="0" cap="none" spc="0">
                <a:ln w="1905"/>
                <a:solidFill>
                  <a:schemeClr val="accent4">
                    <a:lumMod val="50000"/>
                  </a:schemeClr>
                </a:solidFill>
                <a:effectLst>
                  <a:innerShdw blurRad="69850" dist="43180" dir="5400000">
                    <a:srgbClr val="000000">
                      <a:alpha val="65000"/>
                    </a:srgbClr>
                  </a:innerShdw>
                </a:effectLst>
              </a:defRPr>
            </a:lvl3pPr>
            <a:lvl4pPr>
              <a:buNone/>
              <a:defRPr sz="2200" b="0" cap="none" spc="0">
                <a:ln w="1905"/>
                <a:solidFill>
                  <a:schemeClr val="accent4">
                    <a:lumMod val="50000"/>
                  </a:schemeClr>
                </a:solidFill>
                <a:effectLst>
                  <a:innerShdw blurRad="69850" dist="43180" dir="5400000">
                    <a:srgbClr val="000000">
                      <a:alpha val="65000"/>
                    </a:srgbClr>
                  </a:innerShdw>
                </a:effectLst>
              </a:defRPr>
            </a:lvl4pPr>
            <a:lvl5pPr>
              <a:buNone/>
              <a:defRPr sz="2200" b="0" cap="none" spc="0">
                <a:ln w="1905"/>
                <a:solidFill>
                  <a:schemeClr val="accent4">
                    <a:lumMod val="50000"/>
                  </a:schemeClr>
                </a:solidFill>
                <a:effectLst>
                  <a:innerShdw blurRad="69850" dist="43180" dir="5400000">
                    <a:srgbClr val="000000">
                      <a:alpha val="65000"/>
                    </a:srgbClr>
                  </a:innerShdw>
                </a:effectLs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715B7D16-8FAD-4D2D-B977-107333E7495D}" type="slidenum">
              <a:rPr lang="en-ZA"/>
              <a:pPr>
                <a:defRPr/>
              </a:pPr>
              <a:t>‹#›</a:t>
            </a:fld>
            <a:endParaRPr lang="en-ZA" dirty="0"/>
          </a:p>
        </p:txBody>
      </p:sp>
      <p:pic>
        <p:nvPicPr>
          <p:cNvPr id="7" name="Picture 6"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Z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EDC6A61B-BE74-4F9D-A512-535F7656D147}" type="slidenum">
              <a:rPr lang="en-ZA"/>
              <a:pPr>
                <a:defRPr/>
              </a:pPr>
              <a:t>‹#›</a:t>
            </a:fld>
            <a:endParaRPr lang="en-ZA"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F8A273C6-BAE1-4514-94C2-FC9BDD7B8429}" type="slidenum">
              <a:rPr lang="en-ZA"/>
              <a:pPr>
                <a:defRPr/>
              </a:pPr>
              <a:t>‹#›</a:t>
            </a:fld>
            <a:endParaRPr lang="en-ZA"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Date Placeholder 3"/>
          <p:cNvSpPr>
            <a:spLocks noGrp="1"/>
          </p:cNvSpPr>
          <p:nvPr>
            <p:ph type="dt" sz="half" idx="10"/>
          </p:nvPr>
        </p:nvSpPr>
        <p:spPr/>
        <p:txBody>
          <a:bodyPr/>
          <a:lstStyle>
            <a:lvl1pPr>
              <a:defRPr/>
            </a:lvl1pPr>
          </a:lstStyle>
          <a:p>
            <a:pPr>
              <a:defRPr/>
            </a:pPr>
            <a:endParaRPr lang="en-ZA" dirty="0"/>
          </a:p>
        </p:txBody>
      </p:sp>
      <p:sp>
        <p:nvSpPr>
          <p:cNvPr id="8" name="Footer Placeholder 4"/>
          <p:cNvSpPr>
            <a:spLocks noGrp="1"/>
          </p:cNvSpPr>
          <p:nvPr>
            <p:ph type="ftr" sz="quarter" idx="11"/>
          </p:nvPr>
        </p:nvSpPr>
        <p:spPr/>
        <p:txBody>
          <a:bodyPr/>
          <a:lstStyle>
            <a:lvl1pPr>
              <a:defRPr/>
            </a:lvl1pPr>
          </a:lstStyle>
          <a:p>
            <a:pPr>
              <a:defRPr/>
            </a:pPr>
            <a:endParaRPr lang="en-ZA" dirty="0"/>
          </a:p>
        </p:txBody>
      </p:sp>
      <p:sp>
        <p:nvSpPr>
          <p:cNvPr id="9" name="Slide Number Placeholder 5"/>
          <p:cNvSpPr>
            <a:spLocks noGrp="1"/>
          </p:cNvSpPr>
          <p:nvPr>
            <p:ph type="sldNum" sz="quarter" idx="12"/>
          </p:nvPr>
        </p:nvSpPr>
        <p:spPr/>
        <p:txBody>
          <a:bodyPr/>
          <a:lstStyle>
            <a:lvl1pPr>
              <a:defRPr/>
            </a:lvl1pPr>
          </a:lstStyle>
          <a:p>
            <a:pPr>
              <a:defRPr/>
            </a:pPr>
            <a:fld id="{DD545F93-246A-4563-ABE3-4D7CC6E501BC}" type="slidenum">
              <a:rPr lang="en-ZA"/>
              <a:pPr>
                <a:defRPr/>
              </a:pPr>
              <a:t>‹#›</a:t>
            </a:fld>
            <a:endParaRPr lang="en-ZA"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effectLst/>
        </p:spPr>
        <p:txBody>
          <a:bodyPr/>
          <a:lstStyle>
            <a:lvl1pPr>
              <a:defRPr>
                <a:effectLst/>
              </a:defRPr>
            </a:lvl1pPr>
          </a:lstStyle>
          <a:p>
            <a:r>
              <a:rPr lang="en-US" dirty="0" smtClean="0"/>
              <a:t>Click to edit Master title style</a:t>
            </a:r>
            <a:endParaRPr lang="en-ZA" dirty="0"/>
          </a:p>
        </p:txBody>
      </p:sp>
      <p:sp>
        <p:nvSpPr>
          <p:cNvPr id="3" name="Date Placeholder 3"/>
          <p:cNvSpPr>
            <a:spLocks noGrp="1"/>
          </p:cNvSpPr>
          <p:nvPr>
            <p:ph type="dt" sz="half" idx="10"/>
          </p:nvPr>
        </p:nvSpPr>
        <p:spPr/>
        <p:txBody>
          <a:bodyPr/>
          <a:lstStyle>
            <a:lvl1pPr>
              <a:defRPr/>
            </a:lvl1pPr>
          </a:lstStyle>
          <a:p>
            <a:pPr>
              <a:defRPr/>
            </a:pPr>
            <a:endParaRPr lang="en-ZA" dirty="0"/>
          </a:p>
        </p:txBody>
      </p:sp>
      <p:sp>
        <p:nvSpPr>
          <p:cNvPr id="4" name="Footer Placeholder 4"/>
          <p:cNvSpPr>
            <a:spLocks noGrp="1"/>
          </p:cNvSpPr>
          <p:nvPr>
            <p:ph type="ftr" sz="quarter" idx="11"/>
          </p:nvPr>
        </p:nvSpPr>
        <p:spPr/>
        <p:txBody>
          <a:bodyPr/>
          <a:lstStyle>
            <a:lvl1pPr>
              <a:defRPr/>
            </a:lvl1pPr>
          </a:lstStyle>
          <a:p>
            <a:pPr>
              <a:defRPr/>
            </a:pPr>
            <a:endParaRPr lang="en-ZA" dirty="0"/>
          </a:p>
        </p:txBody>
      </p:sp>
      <p:sp>
        <p:nvSpPr>
          <p:cNvPr id="5" name="Slide Number Placeholder 5"/>
          <p:cNvSpPr>
            <a:spLocks noGrp="1"/>
          </p:cNvSpPr>
          <p:nvPr>
            <p:ph type="sldNum" sz="quarter" idx="12"/>
          </p:nvPr>
        </p:nvSpPr>
        <p:spPr/>
        <p:txBody>
          <a:bodyPr/>
          <a:lstStyle>
            <a:lvl1pPr>
              <a:defRPr/>
            </a:lvl1pPr>
          </a:lstStyle>
          <a:p>
            <a:pPr>
              <a:defRPr/>
            </a:pPr>
            <a:fld id="{EDAFA3F2-621D-4625-A77F-F7300D5B5CF8}" type="slidenum">
              <a:rPr lang="en-ZA"/>
              <a:pPr>
                <a:defRPr/>
              </a:pPr>
              <a:t>‹#›</a:t>
            </a:fld>
            <a:endParaRPr lang="en-ZA"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ZA" dirty="0"/>
          </a:p>
        </p:txBody>
      </p:sp>
      <p:sp>
        <p:nvSpPr>
          <p:cNvPr id="3" name="Footer Placeholder 4"/>
          <p:cNvSpPr>
            <a:spLocks noGrp="1"/>
          </p:cNvSpPr>
          <p:nvPr>
            <p:ph type="ftr" sz="quarter" idx="11"/>
          </p:nvPr>
        </p:nvSpPr>
        <p:spPr/>
        <p:txBody>
          <a:bodyPr/>
          <a:lstStyle>
            <a:lvl1pPr>
              <a:defRPr/>
            </a:lvl1pPr>
          </a:lstStyle>
          <a:p>
            <a:pPr>
              <a:defRPr/>
            </a:pPr>
            <a:endParaRPr lang="en-ZA" dirty="0"/>
          </a:p>
        </p:txBody>
      </p:sp>
      <p:sp>
        <p:nvSpPr>
          <p:cNvPr id="4" name="Slide Number Placeholder 5"/>
          <p:cNvSpPr>
            <a:spLocks noGrp="1"/>
          </p:cNvSpPr>
          <p:nvPr>
            <p:ph type="sldNum" sz="quarter" idx="12"/>
          </p:nvPr>
        </p:nvSpPr>
        <p:spPr/>
        <p:txBody>
          <a:bodyPr/>
          <a:lstStyle>
            <a:lvl1pPr>
              <a:defRPr/>
            </a:lvl1pPr>
          </a:lstStyle>
          <a:p>
            <a:pPr>
              <a:defRPr/>
            </a:pPr>
            <a:fld id="{D1EC61A1-0C89-4EBE-896F-443F0F11980F}" type="slidenum">
              <a:rPr lang="en-ZA"/>
              <a:pPr>
                <a:defRPr/>
              </a:pPr>
              <a:t>‹#›</a:t>
            </a:fld>
            <a:endParaRPr lang="en-ZA"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EDFE7D3D-5C69-42F7-B4D1-FFEDE26BE084}" type="slidenum">
              <a:rPr lang="en-ZA"/>
              <a:pPr>
                <a:defRPr/>
              </a:pPr>
              <a:t>‹#›</a:t>
            </a:fld>
            <a:endParaRPr lang="en-ZA"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ZA"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4B65E6AA-999F-45CE-810B-270E8A911C40}" type="slidenum">
              <a:rPr lang="en-ZA"/>
              <a:pPr>
                <a:defRPr/>
              </a:pPr>
              <a:t>‹#›</a:t>
            </a:fld>
            <a:endParaRPr lang="en-ZA"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a:effectLst>
            <a:glow rad="63500">
              <a:schemeClr val="accent5">
                <a:satMod val="175000"/>
                <a:alpha val="40000"/>
              </a:schemeClr>
            </a:glow>
          </a:effectLst>
        </p:spPr>
        <p:txBody>
          <a:bodyPr vert="horz" lIns="91440" tIns="45720" rIns="91440" bIns="45720" rtlCol="0" anchor="ctr">
            <a:normAutofit/>
            <a:scene3d>
              <a:camera prst="orthographicFront"/>
              <a:lightRig rig="glow" dir="tl">
                <a:rot lat="0" lon="0" rev="5400000"/>
              </a:lightRig>
            </a:scene3d>
            <a:sp3d contourW="12700">
              <a:bevelT w="25400" h="25400"/>
              <a:contourClr>
                <a:schemeClr val="accent6">
                  <a:shade val="73000"/>
                </a:schemeClr>
              </a:contourClr>
            </a:sp3d>
          </a:bodyPr>
          <a:lstStyle/>
          <a:p>
            <a:r>
              <a:rPr lang="en-US" dirty="0" smtClean="0"/>
              <a:t>Click to edit Master title style</a:t>
            </a:r>
            <a:endParaRPr lang="en-ZA" dirty="0"/>
          </a:p>
        </p:txBody>
      </p:sp>
      <p:sp>
        <p:nvSpPr>
          <p:cNvPr id="3" name="Text Placeholder 2"/>
          <p:cNvSpPr>
            <a:spLocks noGrp="1"/>
          </p:cNvSpPr>
          <p:nvPr>
            <p:ph type="body" idx="1"/>
          </p:nvPr>
        </p:nvSpPr>
        <p:spPr>
          <a:xfrm>
            <a:off x="467544" y="1600200"/>
            <a:ext cx="8219256" cy="5257800"/>
          </a:xfrm>
          <a:prstGeom prst="rect">
            <a:avLst/>
          </a:prstGeom>
          <a:effectLst>
            <a:glow rad="63500">
              <a:srgbClr val="FFFF00">
                <a:alpha val="40000"/>
              </a:srgbClr>
            </a:glow>
          </a:effectLst>
        </p:spPr>
        <p:txBody>
          <a:bodyPr vert="horz" lIns="91440" tIns="45720" rIns="91440" bIns="45720" rtlCol="0">
            <a:normAutofit/>
          </a:bodyPr>
          <a:lstStyle/>
          <a:p>
            <a:pPr lvl="0"/>
            <a:endParaRPr lang="en-Z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endParaRPr lang="en-Z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Z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330956C2-FAE5-46F6-8224-5223E47ED471}" type="slidenum">
              <a:rPr lang="en-ZA" smtClean="0"/>
              <a:pPr>
                <a:defRPr/>
              </a:pPr>
              <a:t>‹#›</a:t>
            </a:fld>
            <a:endParaRPr lang="en-ZA" dirty="0"/>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iming>
    <p:tnLst>
      <p:par>
        <p:cTn id="1" dur="indefinite" restart="never" nodeType="tmRoot"/>
      </p:par>
    </p:tnLst>
  </p:timing>
  <p:hf hdr="0" ftr="0" dt="0"/>
  <p:txStyles>
    <p:titleStyle>
      <a:lvl1pPr algn="ctr" rtl="0" eaLnBrk="0" fontAlgn="base" hangingPunct="0">
        <a:spcBef>
          <a:spcPct val="0"/>
        </a:spcBef>
        <a:spcAft>
          <a:spcPct val="0"/>
        </a:spcAft>
        <a:defRPr sz="4400" b="1" kern="1200" cap="none" spc="0">
          <a:ln w="11430"/>
          <a:solidFill>
            <a:schemeClr val="accent4">
              <a:lumMod val="50000"/>
            </a:schemeClr>
          </a:solidFill>
          <a:effectLst>
            <a:outerShdw blurRad="80000" dist="40000" dir="5040000" algn="tl">
              <a:srgbClr val="000000">
                <a:alpha val="30000"/>
              </a:srgbClr>
            </a:outerShdw>
          </a:effectLst>
          <a:latin typeface="+mj-lt"/>
          <a:ea typeface="+mj-ea"/>
          <a:cs typeface="+mj-cs"/>
        </a:defRPr>
      </a:lvl1pPr>
      <a:lvl2pPr algn="ctr" rtl="0" eaLnBrk="0" fontAlgn="base" hangingPunct="0">
        <a:spcBef>
          <a:spcPct val="0"/>
        </a:spcBef>
        <a:spcAft>
          <a:spcPct val="0"/>
        </a:spcAft>
        <a:defRPr sz="4400" b="1">
          <a:solidFill>
            <a:schemeClr val="tx1"/>
          </a:solidFill>
          <a:latin typeface="Calibri" pitchFamily="34" charset="0"/>
        </a:defRPr>
      </a:lvl2pPr>
      <a:lvl3pPr algn="ctr" rtl="0" eaLnBrk="0" fontAlgn="base" hangingPunct="0">
        <a:spcBef>
          <a:spcPct val="0"/>
        </a:spcBef>
        <a:spcAft>
          <a:spcPct val="0"/>
        </a:spcAft>
        <a:defRPr sz="4400" b="1">
          <a:solidFill>
            <a:schemeClr val="tx1"/>
          </a:solidFill>
          <a:latin typeface="Calibri" pitchFamily="34" charset="0"/>
        </a:defRPr>
      </a:lvl3pPr>
      <a:lvl4pPr algn="ctr" rtl="0" eaLnBrk="0" fontAlgn="base" hangingPunct="0">
        <a:spcBef>
          <a:spcPct val="0"/>
        </a:spcBef>
        <a:spcAft>
          <a:spcPct val="0"/>
        </a:spcAft>
        <a:defRPr sz="4400" b="1">
          <a:solidFill>
            <a:schemeClr val="tx1"/>
          </a:solidFill>
          <a:latin typeface="Calibri" pitchFamily="34" charset="0"/>
        </a:defRPr>
      </a:lvl4pPr>
      <a:lvl5pPr algn="ctr" rtl="0" eaLnBrk="0" fontAlgn="base" hangingPunct="0">
        <a:spcBef>
          <a:spcPct val="0"/>
        </a:spcBef>
        <a:spcAft>
          <a:spcPct val="0"/>
        </a:spcAft>
        <a:defRPr sz="4400" b="1">
          <a:solidFill>
            <a:schemeClr val="tx1"/>
          </a:solidFill>
          <a:latin typeface="Calibri" pitchFamily="34" charset="0"/>
        </a:defRPr>
      </a:lvl5pPr>
      <a:lvl6pPr marL="457200" algn="ctr" rtl="0" fontAlgn="base">
        <a:spcBef>
          <a:spcPct val="0"/>
        </a:spcBef>
        <a:spcAft>
          <a:spcPct val="0"/>
        </a:spcAft>
        <a:defRPr sz="4400">
          <a:solidFill>
            <a:srgbClr val="75005F"/>
          </a:solidFill>
          <a:latin typeface="Calibri" pitchFamily="34" charset="0"/>
        </a:defRPr>
      </a:lvl6pPr>
      <a:lvl7pPr marL="914400" algn="ctr" rtl="0" fontAlgn="base">
        <a:spcBef>
          <a:spcPct val="0"/>
        </a:spcBef>
        <a:spcAft>
          <a:spcPct val="0"/>
        </a:spcAft>
        <a:defRPr sz="4400">
          <a:solidFill>
            <a:srgbClr val="75005F"/>
          </a:solidFill>
          <a:latin typeface="Calibri" pitchFamily="34" charset="0"/>
        </a:defRPr>
      </a:lvl7pPr>
      <a:lvl8pPr marL="1371600" algn="ctr" rtl="0" fontAlgn="base">
        <a:spcBef>
          <a:spcPct val="0"/>
        </a:spcBef>
        <a:spcAft>
          <a:spcPct val="0"/>
        </a:spcAft>
        <a:defRPr sz="4400">
          <a:solidFill>
            <a:srgbClr val="75005F"/>
          </a:solidFill>
          <a:latin typeface="Calibri" pitchFamily="34" charset="0"/>
        </a:defRPr>
      </a:lvl8pPr>
      <a:lvl9pPr marL="1828800" algn="ctr" rtl="0" fontAlgn="base">
        <a:spcBef>
          <a:spcPct val="0"/>
        </a:spcBef>
        <a:spcAft>
          <a:spcPct val="0"/>
        </a:spcAft>
        <a:defRPr sz="4400">
          <a:solidFill>
            <a:srgbClr val="75005F"/>
          </a:solidFill>
          <a:latin typeface="Calibri" pitchFamily="34" charset="0"/>
        </a:defRPr>
      </a:lvl9pPr>
    </p:titleStyle>
    <p:bodyStyle>
      <a:lvl1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1pPr>
      <a:lvl2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2pPr>
      <a:lvl3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3pPr>
      <a:lvl4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4pPr>
      <a:lvl5pPr marL="0" indent="0" algn="just" rtl="0" eaLnBrk="0" fontAlgn="base" hangingPunct="0">
        <a:spcBef>
          <a:spcPct val="20000"/>
        </a:spcBef>
        <a:spcAft>
          <a:spcPct val="0"/>
        </a:spcAft>
        <a:buFont typeface="Arial" pitchFamily="34"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www.sheepfoldgleanings.com/"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389040_560666690622108_1545423389_n - Copy.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5" name="Slide Number Placeholder 4"/>
          <p:cNvSpPr>
            <a:spLocks noGrp="1"/>
          </p:cNvSpPr>
          <p:nvPr>
            <p:ph type="sldNum" idx="12"/>
          </p:nvPr>
        </p:nvSpPr>
        <p:spPr/>
        <p:txBody>
          <a:bodyPr/>
          <a:lstStyle/>
          <a:p>
            <a:pPr>
              <a:defRPr/>
            </a:pPr>
            <a:fld id="{E81DA09B-A993-411C-A6BC-479434076786}" type="slidenum">
              <a:rPr lang="en-ZA" smtClean="0"/>
              <a:pPr>
                <a:defRPr/>
              </a:pPr>
              <a:t>1</a:t>
            </a:fld>
            <a:endParaRPr lang="en-ZA" dirty="0"/>
          </a:p>
        </p:txBody>
      </p:sp>
      <p:pic>
        <p:nvPicPr>
          <p:cNvPr id="8" name="Picture 7" descr="Chodesh Large.png"/>
          <p:cNvPicPr>
            <a:picLocks noChangeAspect="1"/>
          </p:cNvPicPr>
          <p:nvPr/>
        </p:nvPicPr>
        <p:blipFill>
          <a:blip r:embed="rId4" cstate="print"/>
          <a:stretch>
            <a:fillRect/>
          </a:stretch>
        </p:blipFill>
        <p:spPr>
          <a:xfrm>
            <a:off x="1526365" y="260648"/>
            <a:ext cx="6358003" cy="5112568"/>
          </a:xfrm>
          <a:prstGeom prst="rect">
            <a:avLst/>
          </a:prstGeom>
        </p:spPr>
      </p:pic>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THE LADDER</a:t>
            </a:r>
            <a:endParaRPr lang="en-ZA" dirty="0"/>
          </a:p>
        </p:txBody>
      </p:sp>
      <p:sp>
        <p:nvSpPr>
          <p:cNvPr id="3" name="Content Placeholder 2"/>
          <p:cNvSpPr>
            <a:spLocks noGrp="1"/>
          </p:cNvSpPr>
          <p:nvPr>
            <p:ph idx="1"/>
          </p:nvPr>
        </p:nvSpPr>
        <p:spPr/>
        <p:txBody>
          <a:bodyPr>
            <a:normAutofit/>
          </a:bodyPr>
          <a:lstStyle/>
          <a:p>
            <a:pPr algn="ctr"/>
            <a:r>
              <a:rPr lang="en-ZA" i="1" dirty="0" smtClean="0">
                <a:solidFill>
                  <a:srgbClr val="004821"/>
                </a:solidFill>
              </a:rPr>
              <a:t>And he dreamed and saw a ladder set up on the earth, and its top reached to the heavens, and saw messengers of Elohim going up and coming down on it. </a:t>
            </a:r>
            <a:r>
              <a:rPr lang="en-ZA" b="1" i="1" dirty="0" smtClean="0">
                <a:solidFill>
                  <a:srgbClr val="004821"/>
                </a:solidFill>
              </a:rPr>
              <a:t>(</a:t>
            </a:r>
            <a:r>
              <a:rPr lang="en-ZA" b="1" i="1" dirty="0" smtClean="0">
                <a:solidFill>
                  <a:srgbClr val="004821"/>
                </a:solidFill>
              </a:rPr>
              <a:t>Genesis 28:12)</a:t>
            </a:r>
          </a:p>
          <a:p>
            <a:pPr algn="just"/>
            <a:r>
              <a:rPr lang="en-ZA" dirty="0" smtClean="0"/>
              <a:t>Jacob </a:t>
            </a:r>
            <a:r>
              <a:rPr lang="en-ZA" dirty="0" smtClean="0"/>
              <a:t>sleeps and he has a dream. He sees a “</a:t>
            </a:r>
            <a:r>
              <a:rPr lang="en-ZA" i="1" dirty="0" smtClean="0"/>
              <a:t>ladder”</a:t>
            </a:r>
            <a:r>
              <a:rPr lang="en-ZA" dirty="0" smtClean="0"/>
              <a:t>; in Hebrew “</a:t>
            </a:r>
            <a:r>
              <a:rPr lang="en-ZA" i="1" dirty="0" err="1" smtClean="0"/>
              <a:t>sullam</a:t>
            </a:r>
            <a:r>
              <a:rPr lang="en-ZA" i="1" dirty="0" smtClean="0"/>
              <a:t>”</a:t>
            </a:r>
            <a:r>
              <a:rPr lang="en-ZA" dirty="0" smtClean="0"/>
              <a:t>, </a:t>
            </a:r>
            <a:r>
              <a:rPr lang="en-ZA" dirty="0" smtClean="0"/>
              <a:t>Strong’s </a:t>
            </a:r>
            <a:r>
              <a:rPr lang="en-ZA" dirty="0" smtClean="0"/>
              <a:t>#5551 which is from #5549, “</a:t>
            </a:r>
            <a:r>
              <a:rPr lang="en-ZA" i="1" dirty="0" err="1" smtClean="0"/>
              <a:t>salal</a:t>
            </a:r>
            <a:r>
              <a:rPr lang="en-ZA" dirty="0" smtClean="0"/>
              <a:t>” meaning to “lift-up” or “exalt”. This ladder was “</a:t>
            </a:r>
            <a:r>
              <a:rPr lang="en-ZA" i="1" dirty="0" err="1" smtClean="0"/>
              <a:t>mutzav</a:t>
            </a:r>
            <a:r>
              <a:rPr lang="en-ZA" i="1" dirty="0" smtClean="0"/>
              <a:t> </a:t>
            </a:r>
            <a:r>
              <a:rPr lang="en-ZA" i="1" dirty="0" err="1" smtClean="0"/>
              <a:t>eretz</a:t>
            </a:r>
            <a:r>
              <a:rPr lang="en-ZA" dirty="0" smtClean="0"/>
              <a:t>”, or was </a:t>
            </a:r>
            <a:r>
              <a:rPr lang="en-ZA" i="1" dirty="0" smtClean="0"/>
              <a:t>“rooted in the land</a:t>
            </a:r>
            <a:r>
              <a:rPr lang="en-ZA" dirty="0" smtClean="0"/>
              <a:t>” and </a:t>
            </a:r>
            <a:r>
              <a:rPr lang="en-ZA" i="1" dirty="0" smtClean="0"/>
              <a:t>“reached to Heaven”. </a:t>
            </a:r>
            <a:r>
              <a:rPr lang="en-ZA" dirty="0" smtClean="0"/>
              <a:t>It </a:t>
            </a:r>
            <a:r>
              <a:rPr lang="en-ZA" dirty="0" smtClean="0"/>
              <a:t>didn’t </a:t>
            </a:r>
            <a:r>
              <a:rPr lang="en-ZA" dirty="0" smtClean="0"/>
              <a:t>just reach from the earth to Heaven; it was “</a:t>
            </a:r>
            <a:r>
              <a:rPr lang="en-ZA" i="1" dirty="0" smtClean="0"/>
              <a:t>rooted”</a:t>
            </a:r>
            <a:r>
              <a:rPr lang="en-ZA" dirty="0" smtClean="0"/>
              <a:t> in the land. It was connected to the Land. Now, the “messengers” </a:t>
            </a:r>
            <a:r>
              <a:rPr lang="en-ZA" i="1" dirty="0" smtClean="0"/>
              <a:t>(“</a:t>
            </a:r>
            <a:r>
              <a:rPr lang="en-ZA" i="1" dirty="0" err="1" smtClean="0"/>
              <a:t>malaki</a:t>
            </a:r>
            <a:r>
              <a:rPr lang="en-ZA" i="1" dirty="0" smtClean="0"/>
              <a:t>”</a:t>
            </a:r>
            <a:r>
              <a:rPr lang="en-ZA" dirty="0" smtClean="0"/>
              <a:t>) of </a:t>
            </a:r>
            <a:r>
              <a:rPr lang="en-ZA" dirty="0" err="1" smtClean="0"/>
              <a:t>Elohim</a:t>
            </a:r>
            <a:r>
              <a:rPr lang="en-ZA" dirty="0" smtClean="0"/>
              <a:t> were ascending and descending upon it. This brings us to at least two questions: </a:t>
            </a:r>
          </a:p>
          <a:p>
            <a:pPr marL="457200" indent="-457200" algn="just">
              <a:buFont typeface="+mj-lt"/>
              <a:buAutoNum type="arabicPeriod"/>
            </a:pPr>
            <a:r>
              <a:rPr lang="en-ZA" dirty="0" smtClean="0"/>
              <a:t>Why does it state that the messengers were “</a:t>
            </a:r>
            <a:r>
              <a:rPr lang="en-ZA" i="1" dirty="0" smtClean="0"/>
              <a:t>ascending” and “descending</a:t>
            </a:r>
            <a:r>
              <a:rPr lang="en-ZA" dirty="0" smtClean="0"/>
              <a:t>” in that order? Logic would say that the descended from Heaven, then ascended back. </a:t>
            </a:r>
          </a:p>
          <a:p>
            <a:pPr marL="457200" indent="-457200" algn="just">
              <a:buFont typeface="+mj-lt"/>
              <a:buAutoNum type="arabicPeriod"/>
            </a:pPr>
            <a:r>
              <a:rPr lang="en-ZA" dirty="0" smtClean="0"/>
              <a:t>Who or what is the Ladder? </a:t>
            </a:r>
          </a:p>
          <a:p>
            <a:endParaRPr lang="en-ZA"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10</a:t>
            </a:fld>
            <a:endParaRPr lang="en-ZA"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ANSWERS</a:t>
            </a:r>
            <a:endParaRPr lang="en-ZA" dirty="0"/>
          </a:p>
        </p:txBody>
      </p:sp>
      <p:sp>
        <p:nvSpPr>
          <p:cNvPr id="3" name="Content Placeholder 2"/>
          <p:cNvSpPr>
            <a:spLocks noGrp="1"/>
          </p:cNvSpPr>
          <p:nvPr>
            <p:ph idx="1"/>
          </p:nvPr>
        </p:nvSpPr>
        <p:spPr/>
        <p:txBody>
          <a:bodyPr>
            <a:normAutofit fontScale="92500"/>
          </a:bodyPr>
          <a:lstStyle/>
          <a:p>
            <a:pPr marL="457200" indent="-457200">
              <a:lnSpc>
                <a:spcPts val="2300"/>
              </a:lnSpc>
              <a:buFont typeface="+mj-lt"/>
              <a:buAutoNum type="arabicPeriod"/>
            </a:pPr>
            <a:r>
              <a:rPr lang="en-ZA" sz="2400" dirty="0" smtClean="0"/>
              <a:t>The rabbis teach that the ladder being rooted in the land means that first, our prayers are carried up to </a:t>
            </a:r>
            <a:r>
              <a:rPr lang="he-IL" sz="2400" dirty="0" smtClean="0"/>
              <a:t>יהוה</a:t>
            </a:r>
            <a:r>
              <a:rPr lang="en-ZA" sz="2400" dirty="0" smtClean="0"/>
              <a:t> by the messengers that He has placed to guard us. Then, they will return with His provision. </a:t>
            </a:r>
          </a:p>
          <a:p>
            <a:pPr marL="457200" indent="-457200">
              <a:lnSpc>
                <a:spcPts val="2300"/>
              </a:lnSpc>
              <a:buFont typeface="+mj-lt"/>
              <a:buAutoNum type="arabicPeriod"/>
            </a:pPr>
            <a:r>
              <a:rPr lang="en-ZA" sz="2400" dirty="0" smtClean="0"/>
              <a:t>And He said to him, </a:t>
            </a:r>
            <a:r>
              <a:rPr lang="en-ZA" sz="2400" i="1" dirty="0" smtClean="0">
                <a:solidFill>
                  <a:srgbClr val="004821"/>
                </a:solidFill>
              </a:rPr>
              <a:t>“Truly, truly, I say to you, from now on you shall see the heaven opened, and the messengers of Elohim ascending and descending upon the Son of </a:t>
            </a:r>
            <a:r>
              <a:rPr lang="en-ZA" sz="2400" i="1" dirty="0" err="1" smtClean="0">
                <a:solidFill>
                  <a:srgbClr val="004821"/>
                </a:solidFill>
              </a:rPr>
              <a:t>Aḏam</a:t>
            </a:r>
            <a:r>
              <a:rPr lang="en-ZA" sz="2400" i="1" dirty="0" smtClean="0">
                <a:solidFill>
                  <a:srgbClr val="004821"/>
                </a:solidFill>
              </a:rPr>
              <a:t>.” </a:t>
            </a:r>
            <a:r>
              <a:rPr lang="en-ZA" sz="2400" b="1" i="1" dirty="0" smtClean="0">
                <a:solidFill>
                  <a:srgbClr val="004821"/>
                </a:solidFill>
              </a:rPr>
              <a:t>(John 1:51) </a:t>
            </a:r>
            <a:r>
              <a:rPr lang="en-US" sz="2400" dirty="0" smtClean="0"/>
              <a:t>The ladder represents the Tree of Life. As the Tree of Life, </a:t>
            </a:r>
            <a:r>
              <a:rPr lang="he-IL" sz="2400" dirty="0" smtClean="0"/>
              <a:t>יהושע</a:t>
            </a:r>
            <a:r>
              <a:rPr lang="en-US" sz="2400" dirty="0" smtClean="0"/>
              <a:t> is the head of the assembly of believers (Colossians 1:18; Ephesians 5:23). The Jewish sages say that Jacob’s ladder is Torah. The Torah is the pathway of righteousness leading to a deeper walk with </a:t>
            </a:r>
            <a:r>
              <a:rPr lang="he-IL" sz="2400" dirty="0" smtClean="0"/>
              <a:t>יהוה</a:t>
            </a:r>
            <a:r>
              <a:rPr lang="en-US" sz="2400" dirty="0" smtClean="0"/>
              <a:t> in his heavenly kingdom (Matthew 19:16-19). The ladder (Torah) is a bridge from heaven to earth. In the same way, </a:t>
            </a:r>
            <a:r>
              <a:rPr lang="he-IL" sz="2400" dirty="0" smtClean="0"/>
              <a:t>יהושע</a:t>
            </a:r>
            <a:r>
              <a:rPr lang="en-US" sz="2400" dirty="0" smtClean="0"/>
              <a:t>, the Living Torah or the Word of </a:t>
            </a:r>
            <a:r>
              <a:rPr lang="he-IL" sz="2400" dirty="0" smtClean="0"/>
              <a:t>יהוה</a:t>
            </a:r>
            <a:r>
              <a:rPr lang="en-US" sz="2400" dirty="0" smtClean="0"/>
              <a:t> made flesh, is the Way to the Father, the Way of Salvation, the Source of Eternal Life, and the One who redeems man and reconciles him to the Father through His Body, </a:t>
            </a:r>
            <a:r>
              <a:rPr lang="en-US" sz="2400" i="1" dirty="0" smtClean="0"/>
              <a:t>“the Ladder”.</a:t>
            </a:r>
            <a:endParaRPr lang="en-US" sz="2400" i="1" dirty="0" smtClean="0"/>
          </a:p>
          <a:p>
            <a:endParaRPr lang="en-ZA" dirty="0" smtClean="0"/>
          </a:p>
          <a:p>
            <a:endParaRPr lang="en-ZA" dirty="0" smtClean="0"/>
          </a:p>
          <a:p>
            <a:endParaRPr lang="en-ZA"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11</a:t>
            </a:fld>
            <a:endParaRPr lang="en-ZA"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Mt SINAI AND THE LADDER</a:t>
            </a:r>
            <a:endParaRPr lang="en-ZA" dirty="0"/>
          </a:p>
        </p:txBody>
      </p:sp>
      <p:sp>
        <p:nvSpPr>
          <p:cNvPr id="3" name="Content Placeholder 2"/>
          <p:cNvSpPr>
            <a:spLocks noGrp="1"/>
          </p:cNvSpPr>
          <p:nvPr>
            <p:ph idx="1"/>
          </p:nvPr>
        </p:nvSpPr>
        <p:spPr>
          <a:xfrm>
            <a:off x="467544" y="1600200"/>
            <a:ext cx="8229600" cy="5257800"/>
          </a:xfrm>
        </p:spPr>
        <p:txBody>
          <a:bodyPr>
            <a:normAutofit/>
          </a:bodyPr>
          <a:lstStyle/>
          <a:p>
            <a:pPr algn="l"/>
            <a:r>
              <a:rPr lang="en-ZA" dirty="0" smtClean="0">
                <a:latin typeface="+mj-lt"/>
              </a:rPr>
              <a:t>Now </a:t>
            </a:r>
            <a:r>
              <a:rPr lang="en-ZA" dirty="0" smtClean="0">
                <a:latin typeface="+mj-lt"/>
              </a:rPr>
              <a:t>in </a:t>
            </a:r>
            <a:r>
              <a:rPr lang="en-ZA" dirty="0" err="1" smtClean="0">
                <a:latin typeface="+mj-lt"/>
              </a:rPr>
              <a:t>gematria</a:t>
            </a:r>
            <a:r>
              <a:rPr lang="en-ZA" dirty="0" smtClean="0">
                <a:latin typeface="+mj-lt"/>
              </a:rPr>
              <a:t>, we also see a connection between Mt. Sinai and the ladder</a:t>
            </a:r>
            <a:r>
              <a:rPr lang="en-ZA" dirty="0" smtClean="0">
                <a:latin typeface="+mj-lt"/>
              </a:rPr>
              <a:t>:</a:t>
            </a:r>
          </a:p>
          <a:p>
            <a:pPr algn="l"/>
            <a:endParaRPr lang="en-ZA" dirty="0" smtClean="0">
              <a:latin typeface="+mj-lt"/>
            </a:endParaRPr>
          </a:p>
          <a:p>
            <a:pPr algn="l"/>
            <a:r>
              <a:rPr lang="en-ZA" dirty="0" smtClean="0">
                <a:latin typeface="+mj-lt"/>
              </a:rPr>
              <a:t>Ladder </a:t>
            </a:r>
            <a:r>
              <a:rPr lang="en-ZA" dirty="0" smtClean="0">
                <a:latin typeface="Times New Roman"/>
              </a:rPr>
              <a:t>- </a:t>
            </a:r>
            <a:r>
              <a:rPr lang="en-ZA" dirty="0" smtClean="0">
                <a:latin typeface="Bwhebb"/>
              </a:rPr>
              <a:t>~L's:</a:t>
            </a:r>
            <a:r>
              <a:rPr lang="en-ZA" dirty="0" smtClean="0">
                <a:latin typeface="Times New Roman"/>
              </a:rPr>
              <a:t>: </a:t>
            </a:r>
            <a:r>
              <a:rPr lang="en-ZA" dirty="0" smtClean="0">
                <a:latin typeface="Times New Roman"/>
              </a:rPr>
              <a:t>	60 </a:t>
            </a:r>
            <a:r>
              <a:rPr lang="en-ZA" dirty="0" smtClean="0">
                <a:latin typeface="Times New Roman"/>
              </a:rPr>
              <a:t>(</a:t>
            </a:r>
            <a:r>
              <a:rPr lang="en-ZA" dirty="0" smtClean="0">
                <a:latin typeface="Bwhebb"/>
              </a:rPr>
              <a:t>s</a:t>
            </a:r>
            <a:r>
              <a:rPr lang="en-ZA" dirty="0" smtClean="0">
                <a:latin typeface="Times New Roman"/>
              </a:rPr>
              <a:t>) + 30 (</a:t>
            </a:r>
            <a:r>
              <a:rPr lang="en-ZA" dirty="0" smtClean="0">
                <a:latin typeface="Bwhebb"/>
              </a:rPr>
              <a:t>l</a:t>
            </a:r>
            <a:r>
              <a:rPr lang="en-ZA" dirty="0" smtClean="0">
                <a:latin typeface="Times New Roman"/>
              </a:rPr>
              <a:t>) + 40 (</a:t>
            </a:r>
            <a:r>
              <a:rPr lang="en-ZA" dirty="0" smtClean="0">
                <a:latin typeface="Bwhebb"/>
              </a:rPr>
              <a:t>~</a:t>
            </a:r>
            <a:r>
              <a:rPr lang="en-ZA" dirty="0" smtClean="0">
                <a:latin typeface="Times New Roman"/>
              </a:rPr>
              <a:t>) = 130</a:t>
            </a:r>
          </a:p>
          <a:p>
            <a:pPr algn="l"/>
            <a:r>
              <a:rPr lang="es-ES" dirty="0" err="1" smtClean="0">
                <a:latin typeface="+mj-lt"/>
              </a:rPr>
              <a:t>Sinai</a:t>
            </a:r>
            <a:r>
              <a:rPr lang="es-ES" dirty="0" smtClean="0">
                <a:latin typeface="+mj-lt"/>
              </a:rPr>
              <a:t> - </a:t>
            </a:r>
            <a:r>
              <a:rPr lang="es-ES" dirty="0" err="1" smtClean="0">
                <a:latin typeface="Bwhebb"/>
              </a:rPr>
              <a:t>yn:ys</a:t>
            </a:r>
            <a:r>
              <a:rPr lang="es-ES" dirty="0" smtClean="0">
                <a:latin typeface="Times New Roman"/>
              </a:rPr>
              <a:t>: 	60 </a:t>
            </a:r>
            <a:r>
              <a:rPr lang="es-ES" dirty="0" smtClean="0">
                <a:latin typeface="Times New Roman"/>
              </a:rPr>
              <a:t>(</a:t>
            </a:r>
            <a:r>
              <a:rPr lang="es-ES" dirty="0" smtClean="0">
                <a:latin typeface="Bwhebb"/>
              </a:rPr>
              <a:t>s</a:t>
            </a:r>
            <a:r>
              <a:rPr lang="es-ES" dirty="0" smtClean="0">
                <a:latin typeface="Times New Roman"/>
              </a:rPr>
              <a:t>) + 10 (</a:t>
            </a:r>
            <a:r>
              <a:rPr lang="es-ES" dirty="0" smtClean="0">
                <a:latin typeface="Bwhebb"/>
              </a:rPr>
              <a:t>y</a:t>
            </a:r>
            <a:r>
              <a:rPr lang="es-ES" dirty="0" smtClean="0">
                <a:latin typeface="Times New Roman"/>
              </a:rPr>
              <a:t>) + 50 (</a:t>
            </a:r>
            <a:r>
              <a:rPr lang="es-ES" dirty="0" smtClean="0">
                <a:latin typeface="Bwhebb"/>
              </a:rPr>
              <a:t>n</a:t>
            </a:r>
            <a:r>
              <a:rPr lang="es-ES" dirty="0" smtClean="0">
                <a:latin typeface="Times New Roman"/>
              </a:rPr>
              <a:t>) + 10 (</a:t>
            </a:r>
            <a:r>
              <a:rPr lang="es-ES" dirty="0" smtClean="0">
                <a:latin typeface="Bwhebb"/>
              </a:rPr>
              <a:t>y</a:t>
            </a:r>
            <a:r>
              <a:rPr lang="es-ES" dirty="0" smtClean="0">
                <a:latin typeface="Times New Roman"/>
              </a:rPr>
              <a:t>) = </a:t>
            </a:r>
            <a:r>
              <a:rPr lang="es-ES" dirty="0" smtClean="0">
                <a:latin typeface="Times New Roman"/>
              </a:rPr>
              <a:t>130 </a:t>
            </a:r>
          </a:p>
          <a:p>
            <a:pPr algn="l"/>
            <a:endParaRPr lang="es-ES" dirty="0" smtClean="0">
              <a:latin typeface="Times New Roman"/>
            </a:endParaRPr>
          </a:p>
          <a:p>
            <a:r>
              <a:rPr lang="en-ZA" dirty="0" smtClean="0">
                <a:latin typeface="+mj-lt"/>
              </a:rPr>
              <a:t>Another word with the value of 130 is the Hebrew for </a:t>
            </a:r>
            <a:r>
              <a:rPr lang="en-ZA" i="1" dirty="0" smtClean="0">
                <a:latin typeface="+mj-lt"/>
              </a:rPr>
              <a:t>“</a:t>
            </a:r>
            <a:r>
              <a:rPr lang="en-ZA" i="1" dirty="0" smtClean="0">
                <a:latin typeface="+mj-lt"/>
              </a:rPr>
              <a:t>appointed times</a:t>
            </a:r>
            <a:r>
              <a:rPr lang="en-ZA" i="1" dirty="0" smtClean="0">
                <a:latin typeface="+mj-lt"/>
              </a:rPr>
              <a:t>” </a:t>
            </a:r>
            <a:r>
              <a:rPr lang="en-ZA" dirty="0" smtClean="0">
                <a:latin typeface="+mj-lt"/>
              </a:rPr>
              <a:t>(</a:t>
            </a:r>
            <a:r>
              <a:rPr lang="en-ZA" dirty="0" err="1" smtClean="0">
                <a:latin typeface="+mj-lt"/>
              </a:rPr>
              <a:t>moed</a:t>
            </a:r>
            <a:r>
              <a:rPr lang="en-ZA" dirty="0" smtClean="0">
                <a:latin typeface="+mj-lt"/>
              </a:rPr>
              <a:t> </a:t>
            </a:r>
            <a:r>
              <a:rPr lang="en-ZA" dirty="0" smtClean="0">
                <a:latin typeface="Times New Roman"/>
              </a:rPr>
              <a:t>- </a:t>
            </a:r>
            <a:r>
              <a:rPr lang="en-ZA" dirty="0" smtClean="0">
                <a:latin typeface="Bwhebb"/>
              </a:rPr>
              <a:t>d[</a:t>
            </a:r>
            <a:r>
              <a:rPr lang="en-ZA" dirty="0" err="1" smtClean="0">
                <a:latin typeface="Bwhebb"/>
              </a:rPr>
              <a:t>eAm</a:t>
            </a:r>
            <a:r>
              <a:rPr lang="en-ZA" dirty="0" smtClean="0">
                <a:latin typeface="Times New Roman"/>
              </a:rPr>
              <a:t>):  40 </a:t>
            </a:r>
            <a:r>
              <a:rPr lang="en-ZA" dirty="0" smtClean="0">
                <a:latin typeface="Times New Roman"/>
              </a:rPr>
              <a:t>(</a:t>
            </a:r>
            <a:r>
              <a:rPr lang="en-ZA" dirty="0" smtClean="0">
                <a:latin typeface="Bwhebb"/>
              </a:rPr>
              <a:t>m</a:t>
            </a:r>
            <a:r>
              <a:rPr lang="en-ZA" dirty="0" smtClean="0">
                <a:latin typeface="Times New Roman"/>
              </a:rPr>
              <a:t>) + </a:t>
            </a:r>
            <a:r>
              <a:rPr lang="en-ZA" dirty="0" smtClean="0">
                <a:latin typeface="Times New Roman"/>
              </a:rPr>
              <a:t>6 </a:t>
            </a:r>
            <a:r>
              <a:rPr lang="en-ZA" dirty="0" smtClean="0">
                <a:latin typeface="Times New Roman"/>
              </a:rPr>
              <a:t>(</a:t>
            </a:r>
            <a:r>
              <a:rPr lang="en-ZA" dirty="0" smtClean="0">
                <a:latin typeface="Bwhebb"/>
              </a:rPr>
              <a:t>A</a:t>
            </a:r>
            <a:r>
              <a:rPr lang="en-ZA" dirty="0" smtClean="0">
                <a:latin typeface="Times New Roman"/>
              </a:rPr>
              <a:t>) + 80 (</a:t>
            </a:r>
            <a:r>
              <a:rPr lang="en-ZA" dirty="0" smtClean="0">
                <a:latin typeface="Bwhebb"/>
              </a:rPr>
              <a:t>[</a:t>
            </a:r>
            <a:r>
              <a:rPr lang="en-ZA" dirty="0" smtClean="0">
                <a:latin typeface="Times New Roman"/>
              </a:rPr>
              <a:t>) + 4 (</a:t>
            </a:r>
            <a:r>
              <a:rPr lang="en-ZA" dirty="0" smtClean="0">
                <a:latin typeface="Bwhebb"/>
              </a:rPr>
              <a:t>d</a:t>
            </a:r>
            <a:r>
              <a:rPr lang="en-ZA" dirty="0" smtClean="0">
                <a:latin typeface="Times New Roman"/>
              </a:rPr>
              <a:t>) = </a:t>
            </a:r>
            <a:r>
              <a:rPr lang="en-ZA" dirty="0" smtClean="0">
                <a:latin typeface="Times New Roman"/>
              </a:rPr>
              <a:t>130 </a:t>
            </a:r>
          </a:p>
          <a:p>
            <a:pPr algn="l"/>
            <a:endParaRPr lang="en-ZA" dirty="0" smtClean="0">
              <a:latin typeface="+mj-lt"/>
            </a:endParaRPr>
          </a:p>
          <a:p>
            <a:pPr algn="l"/>
            <a:r>
              <a:rPr lang="en-ZA" dirty="0" smtClean="0">
                <a:latin typeface="+mj-lt"/>
              </a:rPr>
              <a:t>Three </a:t>
            </a:r>
            <a:r>
              <a:rPr lang="en-ZA" dirty="0" smtClean="0">
                <a:latin typeface="+mj-lt"/>
              </a:rPr>
              <a:t>times a year, the Israelites were commanded to come to </a:t>
            </a:r>
            <a:r>
              <a:rPr lang="en-ZA" i="1" dirty="0" smtClean="0">
                <a:latin typeface="+mj-lt"/>
              </a:rPr>
              <a:t>“this place” </a:t>
            </a:r>
            <a:r>
              <a:rPr lang="en-ZA" dirty="0" smtClean="0">
                <a:latin typeface="+mj-lt"/>
              </a:rPr>
              <a:t>to meet with </a:t>
            </a:r>
            <a:r>
              <a:rPr lang="he-IL" dirty="0" smtClean="0"/>
              <a:t>יהוה</a:t>
            </a:r>
            <a:r>
              <a:rPr lang="he-IL" sz="2000" dirty="0" smtClean="0"/>
              <a:t> </a:t>
            </a:r>
            <a:r>
              <a:rPr lang="en-ZA" sz="2000" dirty="0" smtClean="0"/>
              <a:t> </a:t>
            </a:r>
            <a:r>
              <a:rPr lang="en-ZA" dirty="0" smtClean="0">
                <a:latin typeface="+mj-lt"/>
              </a:rPr>
              <a:t>to celebrate </a:t>
            </a:r>
            <a:r>
              <a:rPr lang="en-ZA" dirty="0" smtClean="0">
                <a:latin typeface="+mj-lt"/>
              </a:rPr>
              <a:t>His </a:t>
            </a:r>
            <a:r>
              <a:rPr lang="en-ZA" i="1" dirty="0" smtClean="0">
                <a:latin typeface="+mj-lt"/>
              </a:rPr>
              <a:t>“appointed times”.</a:t>
            </a:r>
            <a:endParaRPr lang="en-ZA" i="1" dirty="0" smtClean="0">
              <a:latin typeface="+mj-lt"/>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12</a:t>
            </a:fld>
            <a:endParaRPr lang="en-ZA"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dirty="0" smtClean="0"/>
              <a:t>יהושע</a:t>
            </a:r>
            <a:r>
              <a:rPr lang="en-ZA" dirty="0" smtClean="0"/>
              <a:t> AND THE LADDER</a:t>
            </a:r>
            <a:endParaRPr lang="en-ZA" dirty="0"/>
          </a:p>
        </p:txBody>
      </p:sp>
      <p:sp>
        <p:nvSpPr>
          <p:cNvPr id="3" name="Content Placeholder 2"/>
          <p:cNvSpPr>
            <a:spLocks noGrp="1"/>
          </p:cNvSpPr>
          <p:nvPr>
            <p:ph idx="1"/>
          </p:nvPr>
        </p:nvSpPr>
        <p:spPr/>
        <p:txBody>
          <a:bodyPr>
            <a:normAutofit/>
          </a:bodyPr>
          <a:lstStyle/>
          <a:p>
            <a:r>
              <a:rPr lang="en-ZA" dirty="0" smtClean="0"/>
              <a:t>The ladder itself is described in almost human terms. It begins on the ground, but its head </a:t>
            </a:r>
            <a:r>
              <a:rPr lang="en-ZA" dirty="0" smtClean="0"/>
              <a:t>reaches </a:t>
            </a:r>
            <a:r>
              <a:rPr lang="en-ZA" dirty="0" smtClean="0"/>
              <a:t>to the heavens. </a:t>
            </a:r>
            <a:r>
              <a:rPr lang="he-IL" dirty="0" smtClean="0"/>
              <a:t>יהושע</a:t>
            </a:r>
            <a:r>
              <a:rPr lang="en-ZA" dirty="0" smtClean="0"/>
              <a:t> </a:t>
            </a:r>
            <a:r>
              <a:rPr lang="en-ZA" dirty="0" smtClean="0"/>
              <a:t>links Himself with this ladder in His conversation </a:t>
            </a:r>
            <a:r>
              <a:rPr lang="en-ZA" dirty="0" smtClean="0"/>
              <a:t>with Nathaniel</a:t>
            </a:r>
            <a:r>
              <a:rPr lang="en-ZA" dirty="0" smtClean="0"/>
              <a:t>:</a:t>
            </a:r>
          </a:p>
          <a:p>
            <a:pPr algn="ctr"/>
            <a:r>
              <a:rPr lang="he-IL" i="1" dirty="0" smtClean="0">
                <a:solidFill>
                  <a:srgbClr val="004821"/>
                </a:solidFill>
              </a:rPr>
              <a:t>יהושע</a:t>
            </a:r>
            <a:r>
              <a:rPr lang="en-ZA" i="1" dirty="0" smtClean="0">
                <a:solidFill>
                  <a:srgbClr val="004821"/>
                </a:solidFill>
              </a:rPr>
              <a:t> saw </a:t>
            </a:r>
            <a:r>
              <a:rPr lang="en-ZA" i="1" dirty="0" err="1" smtClean="0">
                <a:solidFill>
                  <a:srgbClr val="004821"/>
                </a:solidFill>
              </a:rPr>
              <a:t>Nethanĕ’l</a:t>
            </a:r>
            <a:r>
              <a:rPr lang="en-ZA" i="1" dirty="0" smtClean="0">
                <a:solidFill>
                  <a:srgbClr val="004821"/>
                </a:solidFill>
              </a:rPr>
              <a:t> coming toward Him, and said of him, “See, truly a </a:t>
            </a:r>
            <a:r>
              <a:rPr lang="en-ZA" i="1" dirty="0" err="1" smtClean="0">
                <a:solidFill>
                  <a:srgbClr val="004821"/>
                </a:solidFill>
              </a:rPr>
              <a:t>Yisra’ĕlite</a:t>
            </a:r>
            <a:r>
              <a:rPr lang="en-ZA" i="1" dirty="0" smtClean="0">
                <a:solidFill>
                  <a:srgbClr val="004821"/>
                </a:solidFill>
              </a:rPr>
              <a:t>, in whom is no deceit!” </a:t>
            </a:r>
            <a:r>
              <a:rPr lang="en-ZA" i="1" dirty="0" err="1" smtClean="0">
                <a:solidFill>
                  <a:srgbClr val="004821"/>
                </a:solidFill>
              </a:rPr>
              <a:t>Nethanĕ’l</a:t>
            </a:r>
            <a:r>
              <a:rPr lang="en-ZA" i="1" dirty="0" smtClean="0">
                <a:solidFill>
                  <a:srgbClr val="004821"/>
                </a:solidFill>
              </a:rPr>
              <a:t> said to Him, “From where do You know me?” </a:t>
            </a:r>
            <a:r>
              <a:rPr lang="he-IL" i="1" dirty="0" smtClean="0">
                <a:solidFill>
                  <a:srgbClr val="004821"/>
                </a:solidFill>
              </a:rPr>
              <a:t>יהושע</a:t>
            </a:r>
            <a:r>
              <a:rPr lang="en-ZA" i="1" dirty="0" smtClean="0">
                <a:solidFill>
                  <a:srgbClr val="004821"/>
                </a:solidFill>
              </a:rPr>
              <a:t> answered and said to him, “Before Philip called you, when you were under the fig tree, I saw you.” </a:t>
            </a:r>
            <a:r>
              <a:rPr lang="en-ZA" i="1" dirty="0" err="1" smtClean="0">
                <a:solidFill>
                  <a:srgbClr val="004821"/>
                </a:solidFill>
              </a:rPr>
              <a:t>Nethanĕ’l</a:t>
            </a:r>
            <a:r>
              <a:rPr lang="en-ZA" i="1" dirty="0" smtClean="0">
                <a:solidFill>
                  <a:srgbClr val="004821"/>
                </a:solidFill>
              </a:rPr>
              <a:t> answered and said to Him, “Rabbi, You are the Son of Elohim! You are the Sovereign of </a:t>
            </a:r>
            <a:r>
              <a:rPr lang="en-ZA" i="1" dirty="0" err="1" smtClean="0">
                <a:solidFill>
                  <a:srgbClr val="004821"/>
                </a:solidFill>
              </a:rPr>
              <a:t>Yisra’ĕl</a:t>
            </a:r>
            <a:r>
              <a:rPr lang="en-ZA" i="1" dirty="0" smtClean="0">
                <a:solidFill>
                  <a:srgbClr val="004821"/>
                </a:solidFill>
              </a:rPr>
              <a:t>!” </a:t>
            </a:r>
            <a:r>
              <a:rPr lang="he-IL" i="1" dirty="0" smtClean="0">
                <a:solidFill>
                  <a:srgbClr val="004821"/>
                </a:solidFill>
              </a:rPr>
              <a:t>יהושע</a:t>
            </a:r>
            <a:r>
              <a:rPr lang="en-ZA" i="1" dirty="0" smtClean="0">
                <a:solidFill>
                  <a:srgbClr val="004821"/>
                </a:solidFill>
              </a:rPr>
              <a:t> answered and said to him, “Because I said to you, ‘I saw you under the fig tree,’ do you believe? Greater than that you shall see.” And He said to him, “Truly, truly, I say to you, from now on you shall see the heaven opened, and the messengers of Elohim ascending and descending upon the Son of </a:t>
            </a:r>
            <a:r>
              <a:rPr lang="en-ZA" i="1" dirty="0" err="1" smtClean="0">
                <a:solidFill>
                  <a:srgbClr val="004821"/>
                </a:solidFill>
              </a:rPr>
              <a:t>Aḏam</a:t>
            </a:r>
            <a:r>
              <a:rPr lang="en-ZA" i="1" dirty="0" smtClean="0">
                <a:solidFill>
                  <a:srgbClr val="004821"/>
                </a:solidFill>
              </a:rPr>
              <a:t>.” </a:t>
            </a:r>
            <a:r>
              <a:rPr lang="en-US" b="1" i="1" dirty="0" smtClean="0">
                <a:solidFill>
                  <a:srgbClr val="004821"/>
                </a:solidFill>
              </a:rPr>
              <a:t>(</a:t>
            </a:r>
            <a:r>
              <a:rPr lang="en-US" b="1" i="1" dirty="0" smtClean="0">
                <a:solidFill>
                  <a:srgbClr val="004821"/>
                </a:solidFill>
              </a:rPr>
              <a:t>John 1:47-51)</a:t>
            </a:r>
          </a:p>
          <a:p>
            <a:endParaRPr lang="en-US"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13</a:t>
            </a:fld>
            <a:endParaRPr lang="en-ZA"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COMUNICATION LINE</a:t>
            </a:r>
            <a:endParaRPr lang="en-ZA" dirty="0"/>
          </a:p>
        </p:txBody>
      </p:sp>
      <p:sp>
        <p:nvSpPr>
          <p:cNvPr id="3" name="Content Placeholder 2"/>
          <p:cNvSpPr>
            <a:spLocks noGrp="1"/>
          </p:cNvSpPr>
          <p:nvPr>
            <p:ph idx="1"/>
          </p:nvPr>
        </p:nvSpPr>
        <p:spPr/>
        <p:txBody>
          <a:bodyPr>
            <a:normAutofit/>
          </a:bodyPr>
          <a:lstStyle/>
          <a:p>
            <a:r>
              <a:rPr lang="en-ZA" dirty="0" smtClean="0"/>
              <a:t>The dream of the ladder with angels ascending and descending is a picture of </a:t>
            </a:r>
            <a:r>
              <a:rPr lang="he-IL" dirty="0" smtClean="0"/>
              <a:t>יהוה</a:t>
            </a:r>
            <a:r>
              <a:rPr lang="en-ZA" dirty="0" smtClean="0"/>
              <a:t> </a:t>
            </a:r>
            <a:r>
              <a:rPr lang="en-ZA" dirty="0" smtClean="0"/>
              <a:t>establishing </a:t>
            </a:r>
            <a:r>
              <a:rPr lang="en-ZA" dirty="0" smtClean="0"/>
              <a:t>a line </a:t>
            </a:r>
            <a:r>
              <a:rPr lang="en-ZA" dirty="0" smtClean="0"/>
              <a:t>of communication between heaven and earth. In the Garden of Eden, Adam and Eve were </a:t>
            </a:r>
            <a:r>
              <a:rPr lang="en-ZA" dirty="0" smtClean="0"/>
              <a:t>able to </a:t>
            </a:r>
            <a:r>
              <a:rPr lang="en-ZA" dirty="0" smtClean="0"/>
              <a:t>come directly to their Creator. But sin broke that connection, and the Father removed </a:t>
            </a:r>
            <a:r>
              <a:rPr lang="en-ZA" dirty="0" smtClean="0"/>
              <a:t>Himself back </a:t>
            </a:r>
            <a:r>
              <a:rPr lang="en-ZA" dirty="0" smtClean="0"/>
              <a:t>up to heaven. His ministering angels still continued on with His work for those who believed</a:t>
            </a:r>
            <a:r>
              <a:rPr lang="en-ZA" dirty="0" smtClean="0"/>
              <a:t>. The </a:t>
            </a:r>
            <a:r>
              <a:rPr lang="en-ZA" dirty="0" smtClean="0"/>
              <a:t>wilderness Tabernacle established a similar connection between the earthly and the heavenly</a:t>
            </a:r>
            <a:r>
              <a:rPr lang="en-ZA" dirty="0" smtClean="0"/>
              <a:t>. All </a:t>
            </a:r>
            <a:r>
              <a:rPr lang="en-ZA" dirty="0" smtClean="0"/>
              <a:t>of these pictures pointed to the Messiah. </a:t>
            </a:r>
            <a:endParaRPr lang="en-ZA" dirty="0" smtClean="0"/>
          </a:p>
          <a:p>
            <a:r>
              <a:rPr lang="en-ZA" dirty="0" smtClean="0"/>
              <a:t>Because </a:t>
            </a:r>
            <a:r>
              <a:rPr lang="en-ZA" dirty="0" smtClean="0"/>
              <a:t>of </a:t>
            </a:r>
            <a:r>
              <a:rPr lang="he-IL" sz="2000" dirty="0" smtClean="0"/>
              <a:t>יהושע</a:t>
            </a:r>
            <a:r>
              <a:rPr lang="en-ZA" dirty="0" smtClean="0"/>
              <a:t>, </a:t>
            </a:r>
            <a:r>
              <a:rPr lang="en-ZA" dirty="0" smtClean="0"/>
              <a:t>we can now have access to the </a:t>
            </a:r>
            <a:r>
              <a:rPr lang="en-ZA" dirty="0" smtClean="0"/>
              <a:t>Most </a:t>
            </a:r>
            <a:r>
              <a:rPr lang="en-ZA" dirty="0" smtClean="0"/>
              <a:t>High in the </a:t>
            </a:r>
            <a:r>
              <a:rPr lang="en-ZA" dirty="0" smtClean="0"/>
              <a:t>Heavenlies. </a:t>
            </a:r>
            <a:r>
              <a:rPr lang="en-ZA" dirty="0" smtClean="0"/>
              <a:t>How do we do this? Prayer is one way, and the keeping of </a:t>
            </a:r>
            <a:r>
              <a:rPr lang="en-ZA" dirty="0" smtClean="0"/>
              <a:t>the commandments </a:t>
            </a:r>
            <a:r>
              <a:rPr lang="en-ZA" dirty="0" smtClean="0"/>
              <a:t>is another earthly way of making a spiritual connection.</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14</a:t>
            </a:fld>
            <a:endParaRPr lang="en-ZA"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smtClean="0"/>
              <a:t>THE DREAM</a:t>
            </a:r>
            <a:br>
              <a:rPr lang="en-ZA" smtClean="0"/>
            </a:br>
            <a:r>
              <a:rPr lang="en-ZA" smtClean="0"/>
              <a:t>Legends of the Jews</a:t>
            </a:r>
            <a:endParaRPr lang="en-ZA" dirty="0"/>
          </a:p>
        </p:txBody>
      </p:sp>
      <p:sp>
        <p:nvSpPr>
          <p:cNvPr id="3" name="Content Placeholder 2"/>
          <p:cNvSpPr>
            <a:spLocks noGrp="1"/>
          </p:cNvSpPr>
          <p:nvPr>
            <p:ph idx="1"/>
          </p:nvPr>
        </p:nvSpPr>
        <p:spPr>
          <a:xfrm>
            <a:off x="395536" y="1600200"/>
            <a:ext cx="8424936" cy="5257800"/>
          </a:xfrm>
        </p:spPr>
        <p:txBody>
          <a:bodyPr>
            <a:noAutofit/>
          </a:bodyPr>
          <a:lstStyle/>
          <a:p>
            <a:pPr>
              <a:lnSpc>
                <a:spcPts val="2100"/>
              </a:lnSpc>
            </a:pPr>
            <a:r>
              <a:rPr lang="en-ZA" dirty="0" smtClean="0">
                <a:solidFill>
                  <a:srgbClr val="C00000"/>
                </a:solidFill>
              </a:rPr>
              <a:t>He dreamed a dream in which the course of the world's history was unfolded to him. On a ladder set up on the earth, with the top of it reaching to heaven, he beheld the two angels who had been sent to Sodom. For one hundred and thirty-eight years they had been banished from the celestial regions, because they had betrayed their secret mission to Lot. They had accompanied Jacob from his father's house thither, and now they were ascending heavenward. When they arrived there, he heard them call the other angels, and say, "Come ye and see the countenance of the pious Jacob, whose likeness appears on the Divine throne, ye who yearned long to see it," and then he beheld the angels descend from heaven to gaze upon him. He also saw the angels of the four kingdoms ascending the ladder. The angel of Babylon mounted seventy rounds, the angel of Media, fifty-two, that of Greece, one hundred and eighty, and that of Edom mounted very high, saying, "I will ascend above the heights of the clouds, I will be like the Most High," and Jacob heard a voice remonstrating, "Yet thou </a:t>
            </a:r>
            <a:r>
              <a:rPr lang="en-ZA" dirty="0" err="1" smtClean="0">
                <a:solidFill>
                  <a:srgbClr val="C00000"/>
                </a:solidFill>
              </a:rPr>
              <a:t>shalt</a:t>
            </a:r>
            <a:r>
              <a:rPr lang="en-ZA" dirty="0" smtClean="0">
                <a:solidFill>
                  <a:srgbClr val="C00000"/>
                </a:solidFill>
              </a:rPr>
              <a:t> be brought down to hell, to the uttermost parts of the pit." God Himself reproved Edom, saying, "Though thou mount on high as the eagle, and though thy nest be set among the stars, I will bring thee down from thence."</a:t>
            </a:r>
            <a:endParaRPr lang="en-ZA" dirty="0">
              <a:solidFill>
                <a:srgbClr val="C00000"/>
              </a:solidFill>
            </a:endParaRPr>
          </a:p>
        </p:txBody>
      </p:sp>
      <p:sp>
        <p:nvSpPr>
          <p:cNvPr id="4" name="Slide Number Placeholder 3"/>
          <p:cNvSpPr>
            <a:spLocks noGrp="1"/>
          </p:cNvSpPr>
          <p:nvPr>
            <p:ph type="sldNum" sz="quarter" idx="12"/>
          </p:nvPr>
        </p:nvSpPr>
        <p:spPr/>
        <p:txBody>
          <a:bodyPr/>
          <a:lstStyle/>
          <a:p>
            <a:fld id="{715B7D16-8FAD-4D2D-B977-107333E7495D}" type="slidenum">
              <a:rPr lang="en-ZA" smtClean="0"/>
              <a:pPr/>
              <a:t>15</a:t>
            </a:fld>
            <a:endParaRPr lang="en-ZA"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THE BLESSING</a:t>
            </a:r>
            <a:endParaRPr lang="en-ZA" dirty="0"/>
          </a:p>
        </p:txBody>
      </p:sp>
      <p:sp>
        <p:nvSpPr>
          <p:cNvPr id="3" name="Content Placeholder 2"/>
          <p:cNvSpPr>
            <a:spLocks noGrp="1"/>
          </p:cNvSpPr>
          <p:nvPr>
            <p:ph idx="1"/>
          </p:nvPr>
        </p:nvSpPr>
        <p:spPr/>
        <p:txBody>
          <a:bodyPr>
            <a:noAutofit/>
          </a:bodyPr>
          <a:lstStyle/>
          <a:p>
            <a:pPr algn="ctr">
              <a:lnSpc>
                <a:spcPts val="2300"/>
              </a:lnSpc>
            </a:pPr>
            <a:r>
              <a:rPr lang="en-ZA" i="1" dirty="0" smtClean="0">
                <a:solidFill>
                  <a:srgbClr val="004821"/>
                </a:solidFill>
              </a:rPr>
              <a:t>And see, </a:t>
            </a:r>
            <a:r>
              <a:rPr lang="he-IL" i="1" dirty="0" smtClean="0">
                <a:solidFill>
                  <a:srgbClr val="004821"/>
                </a:solidFill>
              </a:rPr>
              <a:t>יהוה</a:t>
            </a:r>
            <a:r>
              <a:rPr lang="en-ZA" i="1" dirty="0" smtClean="0">
                <a:solidFill>
                  <a:srgbClr val="004821"/>
                </a:solidFill>
              </a:rPr>
              <a:t> stood above it and said, “I am </a:t>
            </a:r>
            <a:r>
              <a:rPr lang="he-IL" i="1" dirty="0" smtClean="0">
                <a:solidFill>
                  <a:srgbClr val="004821"/>
                </a:solidFill>
              </a:rPr>
              <a:t>יהוה</a:t>
            </a:r>
            <a:r>
              <a:rPr lang="en-ZA" i="1" dirty="0" smtClean="0">
                <a:solidFill>
                  <a:srgbClr val="004821"/>
                </a:solidFill>
              </a:rPr>
              <a:t> Elohim of </a:t>
            </a:r>
            <a:r>
              <a:rPr lang="en-ZA" i="1" dirty="0" err="1" smtClean="0">
                <a:solidFill>
                  <a:srgbClr val="004821"/>
                </a:solidFill>
              </a:rPr>
              <a:t>Aḇraham</a:t>
            </a:r>
            <a:r>
              <a:rPr lang="en-ZA" i="1" dirty="0" smtClean="0">
                <a:solidFill>
                  <a:srgbClr val="004821"/>
                </a:solidFill>
              </a:rPr>
              <a:t> your father and the Elohim of </a:t>
            </a:r>
            <a:r>
              <a:rPr lang="en-ZA" i="1" dirty="0" err="1" smtClean="0">
                <a:solidFill>
                  <a:srgbClr val="004821"/>
                </a:solidFill>
              </a:rPr>
              <a:t>Yitsḥaq</a:t>
            </a:r>
            <a:r>
              <a:rPr lang="en-ZA" i="1" dirty="0" smtClean="0">
                <a:solidFill>
                  <a:srgbClr val="004821"/>
                </a:solidFill>
              </a:rPr>
              <a:t>. The land on which you are lying, I give it to you and your seed. “And your seed shall be as the dust of the earth, and you shall break forth to the west and to the east, to the north and the south. And all the clans of the earth shall be blessed in you and in your seed. “And see, I am with you and shall guard you wherever you go, and shall bring you back to this land. For I am not going to leave you until I have done what I have spoken to you.” </a:t>
            </a:r>
          </a:p>
          <a:p>
            <a:pPr algn="ctr">
              <a:lnSpc>
                <a:spcPts val="2300"/>
              </a:lnSpc>
            </a:pPr>
            <a:r>
              <a:rPr lang="en-US" b="1" i="1" dirty="0" smtClean="0">
                <a:solidFill>
                  <a:srgbClr val="004821"/>
                </a:solidFill>
              </a:rPr>
              <a:t>(Genesis 28:13-15)</a:t>
            </a:r>
          </a:p>
          <a:p>
            <a:pPr>
              <a:lnSpc>
                <a:spcPts val="2300"/>
              </a:lnSpc>
            </a:pPr>
            <a:r>
              <a:rPr lang="en-ZA" dirty="0" smtClean="0"/>
              <a:t>Here </a:t>
            </a:r>
            <a:r>
              <a:rPr lang="he-IL" dirty="0" smtClean="0"/>
              <a:t>יהוה</a:t>
            </a:r>
            <a:r>
              <a:rPr lang="en-ZA" dirty="0" smtClean="0"/>
              <a:t> </a:t>
            </a:r>
            <a:r>
              <a:rPr lang="en-ZA" dirty="0" smtClean="0"/>
              <a:t>repeats the promises made to </a:t>
            </a:r>
            <a:r>
              <a:rPr lang="en-ZA" dirty="0" smtClean="0"/>
              <a:t>Abraham </a:t>
            </a:r>
            <a:r>
              <a:rPr lang="en-ZA" dirty="0" smtClean="0"/>
              <a:t>and </a:t>
            </a:r>
            <a:r>
              <a:rPr lang="en-ZA" dirty="0" smtClean="0"/>
              <a:t>Isaac, </a:t>
            </a:r>
            <a:r>
              <a:rPr lang="en-ZA" dirty="0" smtClean="0"/>
              <a:t>with the addition of prophesying of the future dispersions of both “</a:t>
            </a:r>
            <a:r>
              <a:rPr lang="en-ZA" i="1" dirty="0" smtClean="0"/>
              <a:t>Houses of </a:t>
            </a:r>
            <a:r>
              <a:rPr lang="en-ZA" i="1" dirty="0" smtClean="0"/>
              <a:t>Israel” </a:t>
            </a:r>
            <a:r>
              <a:rPr lang="en-ZA" dirty="0" smtClean="0"/>
              <a:t>in that they will break forth in all directions. He tells </a:t>
            </a:r>
            <a:r>
              <a:rPr lang="en-ZA" dirty="0" smtClean="0"/>
              <a:t>Jacob that </a:t>
            </a:r>
            <a:r>
              <a:rPr lang="en-ZA" dirty="0" smtClean="0"/>
              <a:t>He is with him, guarding him and will bring him back to </a:t>
            </a:r>
            <a:r>
              <a:rPr lang="en-ZA" dirty="0" err="1" smtClean="0"/>
              <a:t>Eretz</a:t>
            </a:r>
            <a:r>
              <a:rPr lang="en-ZA" dirty="0" smtClean="0"/>
              <a:t> </a:t>
            </a:r>
            <a:r>
              <a:rPr lang="en-ZA" dirty="0" smtClean="0"/>
              <a:t>Israel. </a:t>
            </a:r>
            <a:r>
              <a:rPr lang="en-ZA" dirty="0" smtClean="0"/>
              <a:t>And, that He will not leave </a:t>
            </a:r>
            <a:r>
              <a:rPr lang="en-ZA" dirty="0" smtClean="0"/>
              <a:t>Jacob</a:t>
            </a:r>
            <a:r>
              <a:rPr lang="en-ZA" dirty="0" smtClean="0"/>
              <a:t> </a:t>
            </a:r>
            <a:r>
              <a:rPr lang="en-ZA" dirty="0" smtClean="0"/>
              <a:t>until all is done. The Stone Edition </a:t>
            </a:r>
            <a:r>
              <a:rPr lang="en-ZA" dirty="0" err="1" smtClean="0"/>
              <a:t>TaNaK</a:t>
            </a:r>
            <a:r>
              <a:rPr lang="en-ZA" dirty="0" smtClean="0"/>
              <a:t> ends it this way from the Hebrew, “…. </a:t>
            </a:r>
            <a:r>
              <a:rPr lang="en-ZA" i="1" dirty="0" smtClean="0"/>
              <a:t>for I will not forsake you until I will have done what I have spoken about you.” </a:t>
            </a:r>
            <a:r>
              <a:rPr lang="en-ZA" dirty="0" smtClean="0"/>
              <a:t>This has implications for </a:t>
            </a:r>
            <a:r>
              <a:rPr lang="en-ZA" dirty="0" smtClean="0"/>
              <a:t>Jacob </a:t>
            </a:r>
            <a:r>
              <a:rPr lang="en-ZA" dirty="0" smtClean="0"/>
              <a:t>personally and for us, his seed. </a:t>
            </a: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16</a:t>
            </a:fld>
            <a:endParaRPr lang="en-ZA"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EXILE</a:t>
            </a:r>
            <a:endParaRPr lang="en-ZA" dirty="0"/>
          </a:p>
        </p:txBody>
      </p:sp>
      <p:sp>
        <p:nvSpPr>
          <p:cNvPr id="3" name="Content Placeholder 2"/>
          <p:cNvSpPr>
            <a:spLocks noGrp="1"/>
          </p:cNvSpPr>
          <p:nvPr>
            <p:ph idx="1"/>
          </p:nvPr>
        </p:nvSpPr>
        <p:spPr/>
        <p:txBody>
          <a:bodyPr>
            <a:noAutofit/>
          </a:bodyPr>
          <a:lstStyle/>
          <a:p>
            <a:pPr algn="ctr">
              <a:lnSpc>
                <a:spcPts val="2300"/>
              </a:lnSpc>
            </a:pPr>
            <a:r>
              <a:rPr lang="en-ZA" i="1" dirty="0" smtClean="0">
                <a:solidFill>
                  <a:srgbClr val="004821"/>
                </a:solidFill>
              </a:rPr>
              <a:t>“And see, I am with you and shall guard you wherever you go, and shall bring you back to this land. For I am not going to leave you until I have done what I have spoken to you</a:t>
            </a:r>
            <a:r>
              <a:rPr lang="en-ZA" b="1" i="1" dirty="0" smtClean="0">
                <a:solidFill>
                  <a:srgbClr val="004821"/>
                </a:solidFill>
              </a:rPr>
              <a:t>.” </a:t>
            </a:r>
            <a:r>
              <a:rPr lang="en-ZA" b="1" i="1" dirty="0" smtClean="0">
                <a:solidFill>
                  <a:srgbClr val="004821"/>
                </a:solidFill>
              </a:rPr>
              <a:t>(</a:t>
            </a:r>
            <a:r>
              <a:rPr lang="en-ZA" b="1" i="1" dirty="0" smtClean="0">
                <a:solidFill>
                  <a:srgbClr val="004821"/>
                </a:solidFill>
              </a:rPr>
              <a:t>Genesis 28:15)</a:t>
            </a:r>
          </a:p>
          <a:p>
            <a:pPr algn="just">
              <a:lnSpc>
                <a:spcPts val="2400"/>
              </a:lnSpc>
            </a:pPr>
            <a:r>
              <a:rPr lang="en-ZA" dirty="0" smtClean="0"/>
              <a:t>Jacob </a:t>
            </a:r>
            <a:r>
              <a:rPr lang="en-ZA" dirty="0" smtClean="0"/>
              <a:t>does indeed return from exile; not once, but twice. He returns from Haran 21 years later a wealthy man with eleven of his sons and the twelfth on the way. Then, while still in </a:t>
            </a:r>
            <a:r>
              <a:rPr lang="en-ZA" dirty="0" err="1" smtClean="0"/>
              <a:t>Mitzrayim</a:t>
            </a:r>
            <a:r>
              <a:rPr lang="en-ZA" dirty="0" smtClean="0"/>
              <a:t>, as he is dying, he asks </a:t>
            </a:r>
            <a:r>
              <a:rPr lang="en-ZA" dirty="0" smtClean="0"/>
              <a:t>Joseph to </a:t>
            </a:r>
            <a:r>
              <a:rPr lang="en-ZA" dirty="0" smtClean="0"/>
              <a:t>promise to bring his body home to </a:t>
            </a:r>
            <a:r>
              <a:rPr lang="en-ZA" dirty="0" err="1" smtClean="0"/>
              <a:t>Eretz</a:t>
            </a:r>
            <a:r>
              <a:rPr lang="en-ZA" dirty="0" smtClean="0"/>
              <a:t> </a:t>
            </a:r>
            <a:r>
              <a:rPr lang="en-ZA" dirty="0" smtClean="0"/>
              <a:t>Israel </a:t>
            </a:r>
            <a:r>
              <a:rPr lang="en-ZA" dirty="0" smtClean="0"/>
              <a:t>to be buried with </a:t>
            </a:r>
            <a:r>
              <a:rPr lang="en-ZA" dirty="0" smtClean="0"/>
              <a:t>Abraham </a:t>
            </a:r>
            <a:r>
              <a:rPr lang="en-ZA" dirty="0" smtClean="0"/>
              <a:t>and </a:t>
            </a:r>
            <a:r>
              <a:rPr lang="en-ZA" dirty="0" smtClean="0"/>
              <a:t>Isaac. </a:t>
            </a:r>
            <a:r>
              <a:rPr lang="en-ZA" dirty="0" smtClean="0"/>
              <a:t>So, he is taken from his grave in the world and brought back to </a:t>
            </a:r>
            <a:r>
              <a:rPr lang="en-ZA" dirty="0" err="1" smtClean="0"/>
              <a:t>Eretz</a:t>
            </a:r>
            <a:r>
              <a:rPr lang="en-ZA" dirty="0" smtClean="0"/>
              <a:t> </a:t>
            </a:r>
            <a:r>
              <a:rPr lang="en-ZA" dirty="0" smtClean="0"/>
              <a:t>Israel. </a:t>
            </a:r>
            <a:endParaRPr lang="en-ZA" dirty="0" smtClean="0"/>
          </a:p>
          <a:p>
            <a:pPr algn="ctr">
              <a:lnSpc>
                <a:spcPts val="2300"/>
              </a:lnSpc>
            </a:pPr>
            <a:r>
              <a:rPr lang="en-ZA" i="1" dirty="0" smtClean="0">
                <a:solidFill>
                  <a:srgbClr val="004821"/>
                </a:solidFill>
              </a:rPr>
              <a:t>This is once again a prophetic picture! Where God will take the dead back to the promised land. </a:t>
            </a:r>
            <a:r>
              <a:rPr lang="en-ZA" i="1" dirty="0" smtClean="0">
                <a:solidFill>
                  <a:srgbClr val="004821"/>
                </a:solidFill>
              </a:rPr>
              <a:t>“Therefore prophesy, and you shall say to them, ‘Thus said the Master </a:t>
            </a:r>
            <a:r>
              <a:rPr lang="he-IL" i="1" dirty="0" smtClean="0">
                <a:solidFill>
                  <a:srgbClr val="004821"/>
                </a:solidFill>
              </a:rPr>
              <a:t>יהוה</a:t>
            </a:r>
            <a:r>
              <a:rPr lang="en-ZA" i="1" dirty="0" smtClean="0">
                <a:solidFill>
                  <a:srgbClr val="004821"/>
                </a:solidFill>
              </a:rPr>
              <a:t>, “See, O My people, I am opening your graves, and shall bring you up from your graves, and shall bring you into the land of </a:t>
            </a:r>
            <a:r>
              <a:rPr lang="en-ZA" i="1" dirty="0" err="1" smtClean="0">
                <a:solidFill>
                  <a:srgbClr val="004821"/>
                </a:solidFill>
              </a:rPr>
              <a:t>Yisra’ĕl</a:t>
            </a:r>
            <a:r>
              <a:rPr lang="en-ZA" i="1" dirty="0" smtClean="0">
                <a:solidFill>
                  <a:srgbClr val="004821"/>
                </a:solidFill>
              </a:rPr>
              <a:t>. “And you shall know that I am </a:t>
            </a:r>
            <a:r>
              <a:rPr lang="he-IL" i="1" dirty="0" smtClean="0">
                <a:solidFill>
                  <a:srgbClr val="004821"/>
                </a:solidFill>
              </a:rPr>
              <a:t>יהוה</a:t>
            </a:r>
            <a:r>
              <a:rPr lang="en-ZA" i="1" dirty="0" smtClean="0">
                <a:solidFill>
                  <a:srgbClr val="004821"/>
                </a:solidFill>
              </a:rPr>
              <a:t>, when I open your graves, O My people, and bring you up from your graves. </a:t>
            </a:r>
          </a:p>
          <a:p>
            <a:pPr algn="ctr">
              <a:lnSpc>
                <a:spcPts val="2300"/>
              </a:lnSpc>
            </a:pPr>
            <a:r>
              <a:rPr lang="en-US" b="1" i="1" dirty="0" smtClean="0">
                <a:solidFill>
                  <a:srgbClr val="004821"/>
                </a:solidFill>
              </a:rPr>
              <a:t>(Ezekiel 37:12-13)</a:t>
            </a:r>
          </a:p>
          <a:p>
            <a:endParaRPr lang="en-US" dirty="0" smtClean="0"/>
          </a:p>
          <a:p>
            <a:pPr algn="just">
              <a:lnSpc>
                <a:spcPts val="2300"/>
              </a:lnSpc>
            </a:pPr>
            <a:endParaRPr lang="en-ZA" b="1" i="1" dirty="0" smtClean="0">
              <a:solidFill>
                <a:srgbClr val="004821"/>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17</a:t>
            </a:fld>
            <a:endParaRPr lang="en-ZA"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GATE OF HEAVEN</a:t>
            </a:r>
            <a:endParaRPr lang="en-ZA" dirty="0"/>
          </a:p>
        </p:txBody>
      </p:sp>
      <p:sp>
        <p:nvSpPr>
          <p:cNvPr id="3" name="Content Placeholder 2"/>
          <p:cNvSpPr>
            <a:spLocks noGrp="1"/>
          </p:cNvSpPr>
          <p:nvPr>
            <p:ph idx="1"/>
          </p:nvPr>
        </p:nvSpPr>
        <p:spPr/>
        <p:txBody>
          <a:bodyPr>
            <a:normAutofit/>
          </a:bodyPr>
          <a:lstStyle/>
          <a:p>
            <a:pPr algn="ctr"/>
            <a:r>
              <a:rPr lang="en-ZA" i="1" dirty="0" smtClean="0">
                <a:solidFill>
                  <a:srgbClr val="004821"/>
                </a:solidFill>
              </a:rPr>
              <a:t>And </a:t>
            </a:r>
            <a:r>
              <a:rPr lang="en-ZA" i="1" dirty="0" err="1" smtClean="0">
                <a:solidFill>
                  <a:srgbClr val="004821"/>
                </a:solidFill>
              </a:rPr>
              <a:t>Yaʽaqob</a:t>
            </a:r>
            <a:r>
              <a:rPr lang="en-ZA" i="1" dirty="0" smtClean="0">
                <a:solidFill>
                  <a:srgbClr val="004821"/>
                </a:solidFill>
              </a:rPr>
              <a:t>̱ awoke from his sleep and said, “Truly, </a:t>
            </a:r>
            <a:r>
              <a:rPr lang="he-IL" i="1" dirty="0" smtClean="0">
                <a:solidFill>
                  <a:srgbClr val="004821"/>
                </a:solidFill>
              </a:rPr>
              <a:t>יהוה</a:t>
            </a:r>
            <a:r>
              <a:rPr lang="en-ZA" i="1" dirty="0" smtClean="0">
                <a:solidFill>
                  <a:srgbClr val="004821"/>
                </a:solidFill>
              </a:rPr>
              <a:t> is in this place, and I did not know it.” And he was afraid and said, “How awesome is this place! This is none other than the house of Elohim, and this is the gate of the heavens!” And </a:t>
            </a:r>
            <a:r>
              <a:rPr lang="en-ZA" i="1" dirty="0" err="1" smtClean="0">
                <a:solidFill>
                  <a:srgbClr val="004821"/>
                </a:solidFill>
              </a:rPr>
              <a:t>Yaʽaqob</a:t>
            </a:r>
            <a:r>
              <a:rPr lang="en-ZA" i="1" dirty="0" smtClean="0">
                <a:solidFill>
                  <a:srgbClr val="004821"/>
                </a:solidFill>
              </a:rPr>
              <a:t>̱ rose early in the morning, and took the stone that he had put at his head, set it up as a standing column, and poured oil on top of it. And he called the name of that place </a:t>
            </a:r>
            <a:r>
              <a:rPr lang="en-ZA" i="1" dirty="0" err="1" smtClean="0">
                <a:solidFill>
                  <a:srgbClr val="004821"/>
                </a:solidFill>
              </a:rPr>
              <a:t>Bĕyth</a:t>
            </a:r>
            <a:r>
              <a:rPr lang="en-ZA" i="1" dirty="0" smtClean="0">
                <a:solidFill>
                  <a:srgbClr val="004821"/>
                </a:solidFill>
              </a:rPr>
              <a:t> Ěl, however, the name of that city had been Luz previously. </a:t>
            </a:r>
          </a:p>
          <a:p>
            <a:pPr algn="ctr"/>
            <a:r>
              <a:rPr lang="en-US" b="1" i="1" dirty="0" smtClean="0">
                <a:solidFill>
                  <a:srgbClr val="004821"/>
                </a:solidFill>
              </a:rPr>
              <a:t>(Genesis 28:16-19)</a:t>
            </a:r>
          </a:p>
          <a:p>
            <a:r>
              <a:rPr lang="en-ZA" dirty="0" smtClean="0"/>
              <a:t>Now, Jacob calls this place the “</a:t>
            </a:r>
            <a:r>
              <a:rPr lang="en-ZA" i="1" dirty="0" smtClean="0"/>
              <a:t>House of Elohim” or “</a:t>
            </a:r>
            <a:r>
              <a:rPr lang="en-ZA" i="1" dirty="0" err="1" smtClean="0"/>
              <a:t>Beit</a:t>
            </a:r>
            <a:r>
              <a:rPr lang="en-ZA" i="1" dirty="0" smtClean="0"/>
              <a:t> El” </a:t>
            </a:r>
            <a:r>
              <a:rPr lang="en-ZA" dirty="0" smtClean="0"/>
              <a:t>and the </a:t>
            </a:r>
            <a:r>
              <a:rPr lang="en-ZA" i="1" dirty="0" smtClean="0"/>
              <a:t>“Gate of the Heavens”. </a:t>
            </a:r>
            <a:r>
              <a:rPr lang="en-ZA" dirty="0" smtClean="0"/>
              <a:t>This place, Scripture says, was previously called </a:t>
            </a:r>
            <a:r>
              <a:rPr lang="en-ZA" i="1" dirty="0" smtClean="0"/>
              <a:t>“Luz”. </a:t>
            </a:r>
            <a:r>
              <a:rPr lang="en-ZA" dirty="0" smtClean="0"/>
              <a:t>Now Luz (</a:t>
            </a:r>
            <a:r>
              <a:rPr lang="en-ZA" dirty="0" err="1" smtClean="0"/>
              <a:t>Strongs</a:t>
            </a:r>
            <a:r>
              <a:rPr lang="en-ZA" dirty="0" smtClean="0"/>
              <a:t> #3870) means </a:t>
            </a:r>
            <a:r>
              <a:rPr lang="en-ZA" i="1" dirty="0" smtClean="0"/>
              <a:t>“almond tree”. </a:t>
            </a:r>
            <a:r>
              <a:rPr lang="en-ZA" dirty="0" smtClean="0"/>
              <a:t>The almond tree was where Aaron’s staff came from and is the sign of the authority of the Levites and the priesthood to be the spiritual leaders of Israel. Also, the golden Lamp stand (menorah) was fashioned to represent the almond tree. </a:t>
            </a:r>
            <a:endParaRPr lang="en-ZA"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18</a:t>
            </a:fld>
            <a:endParaRPr lang="en-ZA"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THE STONE</a:t>
            </a:r>
            <a:endParaRPr lang="en-ZA" dirty="0"/>
          </a:p>
        </p:txBody>
      </p:sp>
      <p:sp>
        <p:nvSpPr>
          <p:cNvPr id="3" name="Content Placeholder 2"/>
          <p:cNvSpPr>
            <a:spLocks noGrp="1"/>
          </p:cNvSpPr>
          <p:nvPr>
            <p:ph idx="1"/>
          </p:nvPr>
        </p:nvSpPr>
        <p:spPr/>
        <p:txBody>
          <a:bodyPr>
            <a:normAutofit/>
          </a:bodyPr>
          <a:lstStyle/>
          <a:p>
            <a:pPr>
              <a:lnSpc>
                <a:spcPts val="2300"/>
              </a:lnSpc>
            </a:pPr>
            <a:r>
              <a:rPr lang="en-ZA" dirty="0" smtClean="0"/>
              <a:t>We read that Jacob takes “the stone” that had been around his head all night and stands it up as a standing column and pours oil on top of it. In the Hebrew Torah, the “stone” here is singular in verse 18, but plural back in verse 11. The rabbis teach that he placed twelve stones around his head. Now, we’re not given the exact number of stones that Jacob placed around his head but somehow, these stones united into one stone. </a:t>
            </a:r>
          </a:p>
          <a:p>
            <a:pPr>
              <a:lnSpc>
                <a:spcPts val="2300"/>
              </a:lnSpc>
            </a:pPr>
            <a:r>
              <a:rPr lang="en-ZA" b="1" dirty="0" smtClean="0">
                <a:solidFill>
                  <a:srgbClr val="C00000"/>
                </a:solidFill>
              </a:rPr>
              <a:t>Legends of the Jews: </a:t>
            </a:r>
            <a:r>
              <a:rPr lang="en-ZA" dirty="0" smtClean="0">
                <a:solidFill>
                  <a:srgbClr val="C00000"/>
                </a:solidFill>
              </a:rPr>
              <a:t>Jacob took twelve stones from the altar on which his father Isaac had lain bound as a sacrifice, and he said: "It was the purpose of God to let twelve tribes arise, but they have not been begotten by Abraham or Isaac. If, now, these twelve stones will unite into a single one, then shall I know for a certainty that I am destined to become the father of the twelve tribes." At this time the second miracle came to pass, the twelve stones joined themselves together and made one, which he put under his head, and at once it became soft and downy like a pillow. It was well that he had a comfortable couch. </a:t>
            </a:r>
            <a:endParaRPr lang="en-ZA" dirty="0" smtClean="0"/>
          </a:p>
        </p:txBody>
      </p:sp>
      <p:sp>
        <p:nvSpPr>
          <p:cNvPr id="4" name="Slide Number Placeholder 3"/>
          <p:cNvSpPr>
            <a:spLocks noGrp="1"/>
          </p:cNvSpPr>
          <p:nvPr>
            <p:ph type="sldNum" sz="quarter" idx="12"/>
          </p:nvPr>
        </p:nvSpPr>
        <p:spPr/>
        <p:txBody>
          <a:bodyPr/>
          <a:lstStyle/>
          <a:p>
            <a:fld id="{715B7D16-8FAD-4D2D-B977-107333E7495D}" type="slidenum">
              <a:rPr lang="en-ZA" smtClean="0"/>
              <a:pPr/>
              <a:t>19</a:t>
            </a:fld>
            <a:endParaRPr lang="en-ZA"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ZA" dirty="0" smtClean="0"/>
              <a:t>RECOGNITION</a:t>
            </a:r>
            <a:endParaRPr lang="en-ZA" dirty="0"/>
          </a:p>
        </p:txBody>
      </p:sp>
      <p:sp>
        <p:nvSpPr>
          <p:cNvPr id="5" name="Content Placeholder 4"/>
          <p:cNvSpPr>
            <a:spLocks noGrp="1"/>
          </p:cNvSpPr>
          <p:nvPr>
            <p:ph idx="1"/>
          </p:nvPr>
        </p:nvSpPr>
        <p:spPr/>
        <p:txBody>
          <a:bodyPr>
            <a:normAutofit fontScale="25000" lnSpcReduction="20000"/>
          </a:bodyPr>
          <a:lstStyle/>
          <a:p>
            <a:pPr algn="ctr">
              <a:lnSpc>
                <a:spcPts val="2200"/>
              </a:lnSpc>
            </a:pPr>
            <a:r>
              <a:rPr lang="en-ZA" sz="9600" b="1" dirty="0" smtClean="0"/>
              <a:t>THE MESSIANIC PROPHECY BIBLE PROJECT</a:t>
            </a:r>
          </a:p>
          <a:p>
            <a:pPr>
              <a:lnSpc>
                <a:spcPts val="2200"/>
              </a:lnSpc>
            </a:pPr>
            <a:r>
              <a:rPr lang="en-ZA" sz="9600" i="1" dirty="0" smtClean="0">
                <a:solidFill>
                  <a:srgbClr val="004821"/>
                </a:solidFill>
              </a:rPr>
              <a:t>http://www.messianicbible.com</a:t>
            </a:r>
          </a:p>
          <a:p>
            <a:pPr>
              <a:lnSpc>
                <a:spcPts val="2200"/>
              </a:lnSpc>
            </a:pPr>
            <a:endParaRPr lang="en-ZA" sz="9600" dirty="0" smtClean="0"/>
          </a:p>
          <a:p>
            <a:pPr algn="ctr">
              <a:lnSpc>
                <a:spcPts val="2200"/>
              </a:lnSpc>
            </a:pPr>
            <a:r>
              <a:rPr lang="en-ZA" sz="9600" b="1" dirty="0" smtClean="0"/>
              <a:t>HEAR O ISRAEL </a:t>
            </a:r>
          </a:p>
          <a:p>
            <a:pPr>
              <a:lnSpc>
                <a:spcPts val="2200"/>
              </a:lnSpc>
            </a:pPr>
            <a:r>
              <a:rPr lang="en-ZA" sz="9600" i="1" dirty="0" smtClean="0">
                <a:solidFill>
                  <a:srgbClr val="004821"/>
                </a:solidFill>
              </a:rPr>
              <a:t>www.hearoisrael.org</a:t>
            </a:r>
          </a:p>
          <a:p>
            <a:pPr>
              <a:lnSpc>
                <a:spcPts val="2200"/>
              </a:lnSpc>
            </a:pPr>
            <a:endParaRPr lang="en-ZA" sz="9600" dirty="0" smtClean="0"/>
          </a:p>
          <a:p>
            <a:pPr algn="ctr">
              <a:lnSpc>
                <a:spcPts val="2200"/>
              </a:lnSpc>
            </a:pPr>
            <a:r>
              <a:rPr lang="en-ZA" sz="9600" b="1" dirty="0" smtClean="0"/>
              <a:t>SHEEPFOLD GLEANINGS WRITTEN BY JULIE PARKER</a:t>
            </a:r>
            <a:endParaRPr lang="en-ZA" sz="9600" b="1" dirty="0" smtClean="0">
              <a:hlinkClick r:id="rId2"/>
            </a:endParaRPr>
          </a:p>
          <a:p>
            <a:pPr>
              <a:lnSpc>
                <a:spcPts val="2200"/>
              </a:lnSpc>
            </a:pPr>
            <a:r>
              <a:rPr lang="en-ZA" sz="9600" i="1" dirty="0" smtClean="0">
                <a:solidFill>
                  <a:srgbClr val="004821"/>
                </a:solidFill>
              </a:rPr>
              <a:t>www.sheepfoldgleanings.com</a:t>
            </a:r>
          </a:p>
          <a:p>
            <a:pPr>
              <a:lnSpc>
                <a:spcPts val="2200"/>
              </a:lnSpc>
            </a:pPr>
            <a:endParaRPr lang="en-ZA" sz="9600" dirty="0" smtClean="0"/>
          </a:p>
          <a:p>
            <a:pPr algn="ctr">
              <a:lnSpc>
                <a:spcPts val="2200"/>
              </a:lnSpc>
            </a:pPr>
            <a:r>
              <a:rPr lang="en-ZA" sz="9600" b="1" dirty="0" smtClean="0"/>
              <a:t>MESSIANIC ISRAEL ALLIANCE</a:t>
            </a:r>
          </a:p>
          <a:p>
            <a:pPr>
              <a:lnSpc>
                <a:spcPts val="2200"/>
              </a:lnSpc>
            </a:pPr>
            <a:r>
              <a:rPr lang="en-ZA" sz="9600" i="1" dirty="0" smtClean="0">
                <a:solidFill>
                  <a:srgbClr val="004821"/>
                </a:solidFill>
              </a:rPr>
              <a:t>http://www.messianicisrael.com</a:t>
            </a:r>
          </a:p>
          <a:p>
            <a:pPr>
              <a:lnSpc>
                <a:spcPts val="2200"/>
              </a:lnSpc>
            </a:pPr>
            <a:endParaRPr lang="en-ZA" sz="9600" dirty="0" smtClean="0"/>
          </a:p>
          <a:p>
            <a:pPr algn="ctr">
              <a:lnSpc>
                <a:spcPts val="2200"/>
              </a:lnSpc>
            </a:pPr>
            <a:r>
              <a:rPr lang="en-ZA" sz="9600" b="1" dirty="0" smtClean="0"/>
              <a:t>AZAMRA TORAH FOR OUR TIME – RABBI AVRAHAM GREENBAUM</a:t>
            </a:r>
          </a:p>
          <a:p>
            <a:pPr>
              <a:lnSpc>
                <a:spcPts val="2200"/>
              </a:lnSpc>
            </a:pPr>
            <a:r>
              <a:rPr lang="en-ZA" sz="9600" i="1" dirty="0" smtClean="0">
                <a:solidFill>
                  <a:srgbClr val="004821"/>
                </a:solidFill>
              </a:rPr>
              <a:t>http://www.azamra.org</a:t>
            </a:r>
          </a:p>
          <a:p>
            <a:pPr>
              <a:lnSpc>
                <a:spcPts val="2200"/>
              </a:lnSpc>
            </a:pPr>
            <a:endParaRPr lang="en-ZA" dirty="0"/>
          </a:p>
        </p:txBody>
      </p:sp>
      <p:sp>
        <p:nvSpPr>
          <p:cNvPr id="3" name="Slide Number Placeholder 2"/>
          <p:cNvSpPr>
            <a:spLocks noGrp="1"/>
          </p:cNvSpPr>
          <p:nvPr>
            <p:ph type="sldNum" sz="quarter" idx="12"/>
          </p:nvPr>
        </p:nvSpPr>
        <p:spPr/>
        <p:txBody>
          <a:bodyPr/>
          <a:lstStyle/>
          <a:p>
            <a:pPr>
              <a:defRPr/>
            </a:pPr>
            <a:fld id="{E81DA09B-A993-411C-A6BC-479434076786}" type="slidenum">
              <a:rPr lang="en-ZA" smtClean="0"/>
              <a:pPr>
                <a:defRPr/>
              </a:pPr>
              <a:t>2</a:t>
            </a:fld>
            <a:endParaRPr lang="en-ZA"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THE STONE</a:t>
            </a:r>
            <a:endParaRPr lang="en-ZA" dirty="0"/>
          </a:p>
        </p:txBody>
      </p:sp>
      <p:sp>
        <p:nvSpPr>
          <p:cNvPr id="3" name="Content Placeholder 2"/>
          <p:cNvSpPr>
            <a:spLocks noGrp="1"/>
          </p:cNvSpPr>
          <p:nvPr>
            <p:ph idx="1"/>
          </p:nvPr>
        </p:nvSpPr>
        <p:spPr/>
        <p:txBody>
          <a:bodyPr>
            <a:noAutofit/>
          </a:bodyPr>
          <a:lstStyle/>
          <a:p>
            <a:pPr algn="just"/>
            <a:r>
              <a:rPr lang="en-ZA" dirty="0" smtClean="0"/>
              <a:t>We see the following representations through the stone: </a:t>
            </a:r>
          </a:p>
          <a:p>
            <a:pPr marL="176213" indent="-176213">
              <a:buFont typeface="Arial" pitchFamily="34" charset="0"/>
              <a:buChar char="•"/>
            </a:pPr>
            <a:r>
              <a:rPr lang="en-ZA" dirty="0" smtClean="0"/>
              <a:t>Within these stones are father and son, you can see </a:t>
            </a:r>
            <a:r>
              <a:rPr lang="he-IL" dirty="0" smtClean="0"/>
              <a:t>יהוה</a:t>
            </a:r>
            <a:r>
              <a:rPr lang="en-ZA" dirty="0" smtClean="0"/>
              <a:t> </a:t>
            </a:r>
            <a:r>
              <a:rPr lang="en-ZA" dirty="0" smtClean="0"/>
              <a:t>and </a:t>
            </a:r>
            <a:r>
              <a:rPr lang="he-IL" dirty="0" smtClean="0"/>
              <a:t>יהושע</a:t>
            </a:r>
            <a:r>
              <a:rPr lang="en-ZA" dirty="0" smtClean="0"/>
              <a:t>; </a:t>
            </a:r>
            <a:r>
              <a:rPr lang="en-ZA" dirty="0" smtClean="0"/>
              <a:t>or, we get a picture of </a:t>
            </a:r>
            <a:r>
              <a:rPr lang="en-ZA" dirty="0" smtClean="0"/>
              <a:t>Abraham </a:t>
            </a:r>
            <a:r>
              <a:rPr lang="en-ZA" dirty="0" smtClean="0"/>
              <a:t>and </a:t>
            </a:r>
            <a:r>
              <a:rPr lang="en-ZA" dirty="0" smtClean="0"/>
              <a:t>Isaac </a:t>
            </a:r>
            <a:r>
              <a:rPr lang="en-ZA" dirty="0" smtClean="0"/>
              <a:t>establishing the genealogy of </a:t>
            </a:r>
            <a:r>
              <a:rPr lang="en-ZA" dirty="0" smtClean="0"/>
              <a:t>Jacob </a:t>
            </a:r>
            <a:r>
              <a:rPr lang="en-ZA" dirty="0" smtClean="0"/>
              <a:t>and the tribes.</a:t>
            </a:r>
          </a:p>
          <a:p>
            <a:pPr marL="176213" indent="-176213">
              <a:buFont typeface="Arial" pitchFamily="34" charset="0"/>
              <a:buChar char="•"/>
            </a:pPr>
            <a:r>
              <a:rPr lang="en-US" dirty="0" smtClean="0"/>
              <a:t>The Stone is the title for </a:t>
            </a:r>
            <a:r>
              <a:rPr lang="he-IL" dirty="0" smtClean="0"/>
              <a:t>יהוה</a:t>
            </a:r>
            <a:r>
              <a:rPr lang="en-US" dirty="0" smtClean="0"/>
              <a:t> </a:t>
            </a:r>
            <a:r>
              <a:rPr lang="en-US" i="1" dirty="0" smtClean="0"/>
              <a:t>(Genesis 49:24). </a:t>
            </a:r>
            <a:r>
              <a:rPr lang="en-US" dirty="0" smtClean="0"/>
              <a:t>Stone is also the title of the Messiah </a:t>
            </a:r>
            <a:r>
              <a:rPr lang="en-US" i="1" dirty="0" smtClean="0"/>
              <a:t>(Isaiah 28:16). </a:t>
            </a:r>
            <a:r>
              <a:rPr lang="en-US" dirty="0" smtClean="0"/>
              <a:t>Correspondingly, rock refers to </a:t>
            </a:r>
            <a:r>
              <a:rPr lang="he-IL" dirty="0" smtClean="0"/>
              <a:t>יהושע</a:t>
            </a:r>
            <a:r>
              <a:rPr lang="en-US" dirty="0" smtClean="0"/>
              <a:t>; </a:t>
            </a:r>
            <a:r>
              <a:rPr lang="en-US" dirty="0" smtClean="0"/>
              <a:t>He is the Rock that gives Life. As the children of Israel were taken out of Egypt and led into the wilderness, the Stone provided </a:t>
            </a:r>
            <a:r>
              <a:rPr lang="en-US" i="1" dirty="0" smtClean="0"/>
              <a:t>“living water.”</a:t>
            </a:r>
            <a:endParaRPr lang="en-ZA" dirty="0" smtClean="0"/>
          </a:p>
          <a:p>
            <a:r>
              <a:rPr lang="en-ZA" dirty="0" smtClean="0"/>
              <a:t>Jacob </a:t>
            </a:r>
            <a:r>
              <a:rPr lang="en-ZA" dirty="0" smtClean="0"/>
              <a:t>named the place (ha </a:t>
            </a:r>
            <a:r>
              <a:rPr lang="en-ZA" dirty="0" err="1" smtClean="0"/>
              <a:t>maqowm</a:t>
            </a:r>
            <a:r>
              <a:rPr lang="en-ZA" dirty="0" smtClean="0"/>
              <a:t>) </a:t>
            </a:r>
            <a:r>
              <a:rPr lang="en-ZA" dirty="0" err="1" smtClean="0"/>
              <a:t>Beit</a:t>
            </a:r>
            <a:r>
              <a:rPr lang="en-ZA" dirty="0" smtClean="0"/>
              <a:t> El (House of Elohim). The Son, </a:t>
            </a:r>
            <a:r>
              <a:rPr lang="he-IL" dirty="0" smtClean="0"/>
              <a:t>יהושע</a:t>
            </a:r>
            <a:r>
              <a:rPr lang="en-ZA" dirty="0" smtClean="0"/>
              <a:t> </a:t>
            </a:r>
            <a:r>
              <a:rPr lang="en-ZA" dirty="0" smtClean="0"/>
              <a:t>the Stone the builders rejected that became the Chief Cornerstone of the House of Elohim and the Stone of Stumbling. So, when these smaller stones, </a:t>
            </a:r>
            <a:r>
              <a:rPr lang="en-ZA" i="1" dirty="0" smtClean="0"/>
              <a:t>“living stones</a:t>
            </a:r>
            <a:r>
              <a:rPr lang="en-ZA" dirty="0" smtClean="0"/>
              <a:t>” unite in Mashiach, we see that they become a column, or as </a:t>
            </a:r>
            <a:r>
              <a:rPr lang="he-IL" dirty="0" smtClean="0"/>
              <a:t>יהושע</a:t>
            </a:r>
            <a:r>
              <a:rPr lang="en-ZA" dirty="0" smtClean="0"/>
              <a:t> </a:t>
            </a:r>
            <a:r>
              <a:rPr lang="en-ZA" dirty="0" smtClean="0"/>
              <a:t>said in </a:t>
            </a:r>
            <a:r>
              <a:rPr lang="en-ZA" i="1" dirty="0" smtClean="0">
                <a:solidFill>
                  <a:srgbClr val="004821"/>
                </a:solidFill>
              </a:rPr>
              <a:t>“He who overcomes, I shall make him a supporting post in the Dwelling Place of My Elohim, and he shall by no means go out. </a:t>
            </a:r>
            <a:r>
              <a:rPr lang="en-ZA" b="1" i="1" dirty="0" smtClean="0">
                <a:solidFill>
                  <a:srgbClr val="004821"/>
                </a:solidFill>
              </a:rPr>
              <a:t>..(</a:t>
            </a:r>
            <a:r>
              <a:rPr lang="en-ZA" b="1" i="1" dirty="0" smtClean="0">
                <a:solidFill>
                  <a:srgbClr val="004821"/>
                </a:solidFill>
              </a:rPr>
              <a:t>Revelation 3:12)</a:t>
            </a:r>
          </a:p>
          <a:p>
            <a:endParaRPr lang="en-ZA" dirty="0" smtClean="0"/>
          </a:p>
          <a:p>
            <a:endParaRPr lang="en-ZA" dirty="0">
              <a:solidFill>
                <a:srgbClr val="004821"/>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20</a:t>
            </a:fld>
            <a:endParaRPr lang="en-ZA"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HOUSE OF GOD</a:t>
            </a:r>
            <a:endParaRPr lang="en-ZA" dirty="0"/>
          </a:p>
        </p:txBody>
      </p:sp>
      <p:sp>
        <p:nvSpPr>
          <p:cNvPr id="3" name="Content Placeholder 2"/>
          <p:cNvSpPr>
            <a:spLocks noGrp="1"/>
          </p:cNvSpPr>
          <p:nvPr>
            <p:ph idx="1"/>
          </p:nvPr>
        </p:nvSpPr>
        <p:spPr/>
        <p:txBody>
          <a:bodyPr>
            <a:noAutofit/>
          </a:bodyPr>
          <a:lstStyle/>
          <a:p>
            <a:pPr>
              <a:lnSpc>
                <a:spcPts val="2200"/>
              </a:lnSpc>
            </a:pPr>
            <a:r>
              <a:rPr lang="en-ZA" b="1" dirty="0" smtClean="0">
                <a:solidFill>
                  <a:srgbClr val="C00000"/>
                </a:solidFill>
              </a:rPr>
              <a:t>Legends of the Jews: </a:t>
            </a:r>
            <a:r>
              <a:rPr lang="en-ZA" dirty="0" smtClean="0">
                <a:solidFill>
                  <a:srgbClr val="C00000"/>
                </a:solidFill>
              </a:rPr>
              <a:t>From this wondrous dream Jacob awoke with a start of fright, on account of the vision he had had of the destruction of the Temple. He cried out, "How dreadful is this place! this is none other but the house of God, wherein is the gate of heaven through which prayer ascends to Him." He took the stone made out of the twelve, and set it up for a pillar, and poured oil upon the top of it, which had flowed down from heaven for him, and God sank this anointed stone unto the abyss, to serve as the centre of the earth, the same stone, the </a:t>
            </a:r>
            <a:r>
              <a:rPr lang="en-ZA" dirty="0" err="1" smtClean="0">
                <a:solidFill>
                  <a:srgbClr val="C00000"/>
                </a:solidFill>
              </a:rPr>
              <a:t>Eben</a:t>
            </a:r>
            <a:r>
              <a:rPr lang="en-ZA" dirty="0" smtClean="0">
                <a:solidFill>
                  <a:srgbClr val="C00000"/>
                </a:solidFill>
              </a:rPr>
              <a:t> </a:t>
            </a:r>
            <a:r>
              <a:rPr lang="en-ZA" dirty="0" err="1" smtClean="0">
                <a:solidFill>
                  <a:srgbClr val="C00000"/>
                </a:solidFill>
              </a:rPr>
              <a:t>Shetiyah</a:t>
            </a:r>
            <a:r>
              <a:rPr lang="en-ZA" dirty="0" smtClean="0">
                <a:solidFill>
                  <a:srgbClr val="C00000"/>
                </a:solidFill>
              </a:rPr>
              <a:t>, that forms the centre of the sanctuary, whereon the Ineffable Name is graven, ..</a:t>
            </a:r>
          </a:p>
          <a:p>
            <a:pPr>
              <a:lnSpc>
                <a:spcPts val="2200"/>
              </a:lnSpc>
            </a:pPr>
            <a:r>
              <a:rPr lang="en-ZA" dirty="0" smtClean="0"/>
              <a:t>Symbol of the House of God (New Bride) united as one:</a:t>
            </a:r>
          </a:p>
          <a:p>
            <a:pPr algn="ctr">
              <a:lnSpc>
                <a:spcPts val="2200"/>
              </a:lnSpc>
            </a:pPr>
            <a:r>
              <a:rPr lang="en-ZA" i="1" dirty="0" smtClean="0">
                <a:solidFill>
                  <a:srgbClr val="004821"/>
                </a:solidFill>
              </a:rPr>
              <a:t>And I, </a:t>
            </a:r>
            <a:r>
              <a:rPr lang="en-ZA" i="1" dirty="0" err="1" smtClean="0">
                <a:solidFill>
                  <a:srgbClr val="004821"/>
                </a:solidFill>
              </a:rPr>
              <a:t>Yoḥanan</a:t>
            </a:r>
            <a:r>
              <a:rPr lang="en-ZA" i="1" dirty="0" smtClean="0">
                <a:solidFill>
                  <a:srgbClr val="004821"/>
                </a:solidFill>
              </a:rPr>
              <a:t>, saw the set-apart city, renewed </a:t>
            </a:r>
            <a:r>
              <a:rPr lang="en-ZA" i="1" dirty="0" err="1" smtClean="0">
                <a:solidFill>
                  <a:srgbClr val="004821"/>
                </a:solidFill>
              </a:rPr>
              <a:t>Yerushalayim</a:t>
            </a:r>
            <a:r>
              <a:rPr lang="en-ZA" i="1" dirty="0" smtClean="0">
                <a:solidFill>
                  <a:srgbClr val="004821"/>
                </a:solidFill>
              </a:rPr>
              <a:t>, coming down out of the heaven from Elohim, prepared as a bride adorned for her husband. And I heard a loud voice from the heaven saying, “See, the Booth of Elohim is with men, and He shall dwell with them, </a:t>
            </a:r>
            <a:r>
              <a:rPr lang="en-ZA" i="1" dirty="0" smtClean="0">
                <a:solidFill>
                  <a:srgbClr val="004821"/>
                </a:solidFill>
              </a:rPr>
              <a:t>... having ... high </a:t>
            </a:r>
            <a:r>
              <a:rPr lang="en-ZA" i="1" dirty="0" smtClean="0">
                <a:solidFill>
                  <a:srgbClr val="004821"/>
                </a:solidFill>
              </a:rPr>
              <a:t>wall, having twelve gates, and at the gates twelve messengers, and names written on them, which are those of the twelve tribes of the children of </a:t>
            </a:r>
            <a:r>
              <a:rPr lang="en-ZA" i="1" dirty="0" err="1" smtClean="0">
                <a:solidFill>
                  <a:srgbClr val="004821"/>
                </a:solidFill>
              </a:rPr>
              <a:t>Yisra’ĕl</a:t>
            </a:r>
            <a:r>
              <a:rPr lang="en-ZA" i="1" dirty="0" smtClean="0">
                <a:solidFill>
                  <a:srgbClr val="004821"/>
                </a:solidFill>
              </a:rPr>
              <a:t>: </a:t>
            </a:r>
            <a:r>
              <a:rPr lang="en-ZA" b="1" i="1" dirty="0" smtClean="0">
                <a:solidFill>
                  <a:srgbClr val="004821"/>
                </a:solidFill>
              </a:rPr>
              <a:t>(</a:t>
            </a:r>
            <a:r>
              <a:rPr lang="en-ZA" b="1" i="1" dirty="0" smtClean="0">
                <a:solidFill>
                  <a:srgbClr val="004821"/>
                </a:solidFill>
              </a:rPr>
              <a:t>Revelation 21:2-12</a:t>
            </a:r>
            <a:r>
              <a:rPr lang="en-ZA" b="1" i="1" dirty="0" smtClean="0">
                <a:solidFill>
                  <a:srgbClr val="004821"/>
                </a:solidFill>
              </a:rPr>
              <a:t>)</a:t>
            </a:r>
            <a:endParaRPr lang="en-ZA" b="1" i="1" dirty="0" smtClean="0">
              <a:solidFill>
                <a:srgbClr val="004821"/>
              </a:solidFill>
            </a:endParaRPr>
          </a:p>
        </p:txBody>
      </p:sp>
      <p:sp>
        <p:nvSpPr>
          <p:cNvPr id="4" name="Slide Number Placeholder 3"/>
          <p:cNvSpPr>
            <a:spLocks noGrp="1"/>
          </p:cNvSpPr>
          <p:nvPr>
            <p:ph type="sldNum" sz="quarter" idx="12"/>
          </p:nvPr>
        </p:nvSpPr>
        <p:spPr/>
        <p:txBody>
          <a:bodyPr/>
          <a:lstStyle/>
          <a:p>
            <a:fld id="{715B7D16-8FAD-4D2D-B977-107333E7495D}" type="slidenum">
              <a:rPr lang="en-ZA" smtClean="0"/>
              <a:pPr/>
              <a:t>21</a:t>
            </a:fld>
            <a:endParaRPr lang="en-ZA"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EBEN SHETIYAH</a:t>
            </a:r>
            <a:endParaRPr lang="en-ZA" dirty="0"/>
          </a:p>
        </p:txBody>
      </p:sp>
      <p:sp>
        <p:nvSpPr>
          <p:cNvPr id="3" name="Content Placeholder 2"/>
          <p:cNvSpPr>
            <a:spLocks noGrp="1"/>
          </p:cNvSpPr>
          <p:nvPr>
            <p:ph idx="1"/>
          </p:nvPr>
        </p:nvSpPr>
        <p:spPr/>
        <p:txBody>
          <a:bodyPr>
            <a:normAutofit fontScale="92500" lnSpcReduction="20000"/>
          </a:bodyPr>
          <a:lstStyle/>
          <a:p>
            <a:pPr algn="ctr"/>
            <a:r>
              <a:rPr lang="en-ZA" sz="2400" i="1" dirty="0" smtClean="0">
                <a:solidFill>
                  <a:srgbClr val="004821"/>
                </a:solidFill>
              </a:rPr>
              <a:t>And </a:t>
            </a:r>
            <a:r>
              <a:rPr lang="en-ZA" sz="2400" i="1" dirty="0" err="1" smtClean="0">
                <a:solidFill>
                  <a:srgbClr val="004821"/>
                </a:solidFill>
              </a:rPr>
              <a:t>Yaʽaqob</a:t>
            </a:r>
            <a:r>
              <a:rPr lang="en-ZA" sz="2400" i="1" dirty="0" smtClean="0">
                <a:solidFill>
                  <a:srgbClr val="004821"/>
                </a:solidFill>
              </a:rPr>
              <a:t>̱ made a vow, saying, “Seeing Elohim is with me, and has kept me in this way that I am going, and has given me bread to eat and a garment to put on – when I have returned to my father’s house in peace, and </a:t>
            </a:r>
            <a:r>
              <a:rPr lang="he-IL" sz="2400" i="1" dirty="0" smtClean="0">
                <a:solidFill>
                  <a:srgbClr val="004821"/>
                </a:solidFill>
              </a:rPr>
              <a:t>יהוה</a:t>
            </a:r>
            <a:r>
              <a:rPr lang="en-ZA" sz="2400" i="1" dirty="0" smtClean="0">
                <a:solidFill>
                  <a:srgbClr val="004821"/>
                </a:solidFill>
              </a:rPr>
              <a:t> has been my Elohim, then this stone which I have set as a standing column shall be </a:t>
            </a:r>
            <a:r>
              <a:rPr lang="en-ZA" sz="2400" i="1" dirty="0" err="1" smtClean="0">
                <a:solidFill>
                  <a:srgbClr val="004821"/>
                </a:solidFill>
              </a:rPr>
              <a:t>Elohim’s</a:t>
            </a:r>
            <a:r>
              <a:rPr lang="en-ZA" sz="2400" i="1" dirty="0" smtClean="0">
                <a:solidFill>
                  <a:srgbClr val="004821"/>
                </a:solidFill>
              </a:rPr>
              <a:t> house, and of all that You give me, I shall certainly give a tenth to You.” </a:t>
            </a:r>
            <a:r>
              <a:rPr lang="en-US" sz="2400" b="1" i="1" dirty="0" smtClean="0">
                <a:solidFill>
                  <a:srgbClr val="004821"/>
                </a:solidFill>
              </a:rPr>
              <a:t>(Genesis 28:20-22)</a:t>
            </a:r>
          </a:p>
          <a:p>
            <a:r>
              <a:rPr lang="en-US" sz="2400" dirty="0" smtClean="0"/>
              <a:t>There is the following picturesque saying in </a:t>
            </a:r>
            <a:r>
              <a:rPr lang="en-US" sz="2400" dirty="0" err="1" smtClean="0"/>
              <a:t>TanḦuma</a:t>
            </a:r>
            <a:r>
              <a:rPr lang="en-US" sz="2400" dirty="0" smtClean="0"/>
              <a:t>, </a:t>
            </a:r>
            <a:r>
              <a:rPr lang="en-US" sz="2400" dirty="0" err="1" smtClean="0"/>
              <a:t>Ḳedoshim</a:t>
            </a:r>
            <a:r>
              <a:rPr lang="en-US" sz="2400" dirty="0" smtClean="0"/>
              <a:t>, x.:</a:t>
            </a:r>
            <a:br>
              <a:rPr lang="en-US" sz="2400" dirty="0" smtClean="0"/>
            </a:br>
            <a:r>
              <a:rPr lang="en-US" sz="2400" dirty="0" smtClean="0">
                <a:solidFill>
                  <a:srgbClr val="002060"/>
                </a:solidFill>
              </a:rPr>
              <a:t>"Palestine is the center of the world, Jerusalem the center of Palestine, the Temple the center of Jerusalem, the Holy of Holies the center of the Temple, the Ark the center of the Holy of Holies; and in front of the Ark was a stone called , the foundation stone of the world." </a:t>
            </a:r>
          </a:p>
          <a:p>
            <a:r>
              <a:rPr lang="en-ZA" sz="2400" b="1" dirty="0" smtClean="0">
                <a:solidFill>
                  <a:srgbClr val="C00000"/>
                </a:solidFill>
              </a:rPr>
              <a:t>Legends of the Jews: </a:t>
            </a:r>
            <a:r>
              <a:rPr lang="en-ZA" sz="2400" dirty="0" smtClean="0">
                <a:solidFill>
                  <a:srgbClr val="C00000"/>
                </a:solidFill>
              </a:rPr>
              <a:t>The construction of the earth was begun at the centre, with the foundation stone of the Temple, the </a:t>
            </a:r>
            <a:r>
              <a:rPr lang="en-ZA" sz="2400" dirty="0" err="1" smtClean="0">
                <a:solidFill>
                  <a:srgbClr val="C00000"/>
                </a:solidFill>
              </a:rPr>
              <a:t>Eben</a:t>
            </a:r>
            <a:r>
              <a:rPr lang="en-ZA" sz="2400" dirty="0" smtClean="0">
                <a:solidFill>
                  <a:srgbClr val="C00000"/>
                </a:solidFill>
              </a:rPr>
              <a:t> </a:t>
            </a:r>
            <a:r>
              <a:rPr lang="en-ZA" sz="2400" dirty="0" err="1" smtClean="0">
                <a:solidFill>
                  <a:srgbClr val="C00000"/>
                </a:solidFill>
              </a:rPr>
              <a:t>Shetiyah</a:t>
            </a:r>
            <a:r>
              <a:rPr lang="en-ZA" sz="2400" dirty="0" smtClean="0">
                <a:solidFill>
                  <a:srgbClr val="C00000"/>
                </a:solidFill>
              </a:rPr>
              <a:t>, for the Holy Land is at the central point of the surface of the earth, Jerusalem is at the central point of Palestine, and the Temple is situated at the centre of the Holy City. In the sanctuary itself the </a:t>
            </a:r>
            <a:r>
              <a:rPr lang="en-ZA" sz="2400" dirty="0" err="1" smtClean="0">
                <a:solidFill>
                  <a:srgbClr val="C00000"/>
                </a:solidFill>
              </a:rPr>
              <a:t>Hekal</a:t>
            </a:r>
            <a:r>
              <a:rPr lang="en-ZA" sz="2400" dirty="0" smtClean="0">
                <a:solidFill>
                  <a:srgbClr val="C00000"/>
                </a:solidFill>
              </a:rPr>
              <a:t> is the centre, and the holy Ark occupies the centre of the </a:t>
            </a:r>
            <a:r>
              <a:rPr lang="en-ZA" sz="2400" dirty="0" err="1" smtClean="0">
                <a:solidFill>
                  <a:srgbClr val="C00000"/>
                </a:solidFill>
              </a:rPr>
              <a:t>Hekal</a:t>
            </a:r>
            <a:r>
              <a:rPr lang="en-ZA" sz="2400" dirty="0" smtClean="0">
                <a:solidFill>
                  <a:srgbClr val="C00000"/>
                </a:solidFill>
              </a:rPr>
              <a:t>, built on the foundation stone, which thus is at the centre of the earth.</a:t>
            </a:r>
          </a:p>
          <a:p>
            <a:endParaRPr lang="en-ZA"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22</a:t>
            </a:fld>
            <a:endParaRPr lang="en-ZA"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CORNERSTONE</a:t>
            </a:r>
            <a:endParaRPr lang="en-ZA" dirty="0"/>
          </a:p>
        </p:txBody>
      </p:sp>
      <p:sp>
        <p:nvSpPr>
          <p:cNvPr id="3" name="Content Placeholder 2"/>
          <p:cNvSpPr>
            <a:spLocks noGrp="1"/>
          </p:cNvSpPr>
          <p:nvPr>
            <p:ph idx="1"/>
          </p:nvPr>
        </p:nvSpPr>
        <p:spPr/>
        <p:txBody>
          <a:bodyPr>
            <a:normAutofit/>
          </a:bodyPr>
          <a:lstStyle/>
          <a:p>
            <a:r>
              <a:rPr lang="en-ZA" dirty="0" smtClean="0"/>
              <a:t>Thus we read that both Abraham and Isaac built </a:t>
            </a:r>
            <a:r>
              <a:rPr lang="en-ZA" dirty="0" smtClean="0"/>
              <a:t>altars, </a:t>
            </a:r>
            <a:r>
              <a:rPr lang="en-ZA" dirty="0" smtClean="0"/>
              <a:t>whereas Jacob set up </a:t>
            </a:r>
            <a:r>
              <a:rPr lang="en-ZA" dirty="0" smtClean="0"/>
              <a:t>a pillar. WHY? </a:t>
            </a:r>
          </a:p>
          <a:p>
            <a:r>
              <a:rPr lang="en-ZA" dirty="0" smtClean="0">
                <a:latin typeface="+mj-lt"/>
              </a:rPr>
              <a:t>The Hebrew word for stone (even </a:t>
            </a:r>
            <a:r>
              <a:rPr lang="en-ZA" dirty="0" smtClean="0">
                <a:latin typeface="Times New Roman"/>
              </a:rPr>
              <a:t>-</a:t>
            </a:r>
            <a:r>
              <a:rPr lang="en-ZA" dirty="0" smtClean="0">
                <a:latin typeface="Bwhebb"/>
              </a:rPr>
              <a:t>!</a:t>
            </a:r>
            <a:r>
              <a:rPr lang="en-ZA" dirty="0" err="1" smtClean="0">
                <a:latin typeface="Bwhebb"/>
              </a:rPr>
              <a:t>b,a</a:t>
            </a:r>
            <a:r>
              <a:rPr lang="en-ZA" dirty="0" smtClean="0">
                <a:latin typeface="Bwhebb"/>
              </a:rPr>
              <a:t>,</a:t>
            </a:r>
            <a:r>
              <a:rPr lang="en-ZA" dirty="0" smtClean="0">
                <a:latin typeface="Times New Roman"/>
              </a:rPr>
              <a:t>) </a:t>
            </a:r>
            <a:r>
              <a:rPr lang="en-ZA" dirty="0" smtClean="0">
                <a:latin typeface="+mj-lt"/>
              </a:rPr>
              <a:t>is </a:t>
            </a:r>
            <a:r>
              <a:rPr lang="en-ZA" dirty="0" smtClean="0">
                <a:latin typeface="+mj-lt"/>
              </a:rPr>
              <a:t>a contraction </a:t>
            </a:r>
            <a:r>
              <a:rPr lang="en-ZA" dirty="0" smtClean="0">
                <a:latin typeface="+mj-lt"/>
              </a:rPr>
              <a:t>of father</a:t>
            </a:r>
            <a:r>
              <a:rPr lang="en-ZA" dirty="0" smtClean="0">
                <a:latin typeface="Times New Roman"/>
              </a:rPr>
              <a:t> (</a:t>
            </a:r>
            <a:r>
              <a:rPr lang="en-ZA" dirty="0" err="1" smtClean="0">
                <a:latin typeface="Bwhebb"/>
              </a:rPr>
              <a:t>ba</a:t>
            </a:r>
            <a:r>
              <a:rPr lang="en-ZA" dirty="0" smtClean="0">
                <a:latin typeface="Bwhebb"/>
              </a:rPr>
              <a:t>'</a:t>
            </a:r>
            <a:r>
              <a:rPr lang="en-ZA" dirty="0" smtClean="0">
                <a:latin typeface="Times New Roman"/>
              </a:rPr>
              <a:t>) </a:t>
            </a:r>
            <a:r>
              <a:rPr lang="en-ZA" dirty="0" smtClean="0">
                <a:latin typeface="+mj-lt"/>
              </a:rPr>
              <a:t>and son </a:t>
            </a:r>
            <a:r>
              <a:rPr lang="en-ZA" dirty="0" smtClean="0">
                <a:latin typeface="Times New Roman"/>
              </a:rPr>
              <a:t>(</a:t>
            </a:r>
            <a:r>
              <a:rPr lang="en-ZA" dirty="0" smtClean="0">
                <a:latin typeface="Bwhebb"/>
              </a:rPr>
              <a:t>!Be</a:t>
            </a:r>
            <a:r>
              <a:rPr lang="en-ZA" dirty="0" smtClean="0">
                <a:latin typeface="Times New Roman"/>
              </a:rPr>
              <a:t>),</a:t>
            </a:r>
            <a:r>
              <a:rPr lang="en-ZA" dirty="0" smtClean="0"/>
              <a:t> pointing </a:t>
            </a:r>
            <a:r>
              <a:rPr lang="en-ZA" dirty="0" smtClean="0"/>
              <a:t>to the authority of </a:t>
            </a:r>
            <a:r>
              <a:rPr lang="he-IL" dirty="0" smtClean="0"/>
              <a:t>יהושע</a:t>
            </a:r>
            <a:r>
              <a:rPr lang="en-ZA" dirty="0" smtClean="0"/>
              <a:t> </a:t>
            </a:r>
            <a:r>
              <a:rPr lang="en-ZA" dirty="0" smtClean="0"/>
              <a:t>and </a:t>
            </a:r>
            <a:r>
              <a:rPr lang="en-ZA" dirty="0" smtClean="0"/>
              <a:t>His Father</a:t>
            </a:r>
            <a:r>
              <a:rPr lang="en-ZA" dirty="0" smtClean="0"/>
              <a:t>. This stone is set up as a pillar and becomes the cornerstone of the </a:t>
            </a:r>
            <a:r>
              <a:rPr lang="en-ZA" i="1" dirty="0" smtClean="0"/>
              <a:t>“House of El”.</a:t>
            </a:r>
            <a:r>
              <a:rPr lang="en-ZA" dirty="0" smtClean="0"/>
              <a:t> </a:t>
            </a:r>
            <a:r>
              <a:rPr lang="en-ZA" dirty="0" smtClean="0"/>
              <a:t>These concepts </a:t>
            </a:r>
            <a:r>
              <a:rPr lang="en-ZA" dirty="0" smtClean="0"/>
              <a:t>of a cornerstone and a house are made so clear to us by Paul:</a:t>
            </a:r>
          </a:p>
          <a:p>
            <a:pPr algn="ctr"/>
            <a:r>
              <a:rPr lang="en-ZA" i="1" dirty="0" smtClean="0">
                <a:solidFill>
                  <a:srgbClr val="004821"/>
                </a:solidFill>
              </a:rPr>
              <a:t>So then you are no longer strangers and foreigners, but fellow citizens with the set-apart ones and members of the household of Elohim</a:t>
            </a:r>
            <a:r>
              <a:rPr lang="en-ZA" i="1" dirty="0" smtClean="0">
                <a:solidFill>
                  <a:srgbClr val="004821"/>
                </a:solidFill>
              </a:rPr>
              <a:t>, </a:t>
            </a:r>
            <a:r>
              <a:rPr lang="en-ZA" i="1" dirty="0" smtClean="0">
                <a:solidFill>
                  <a:srgbClr val="004821"/>
                </a:solidFill>
              </a:rPr>
              <a:t>having been built upon the foundation of the emissaries and prophets, </a:t>
            </a:r>
            <a:r>
              <a:rPr lang="he-IL" i="1" dirty="0" smtClean="0">
                <a:solidFill>
                  <a:srgbClr val="004821"/>
                </a:solidFill>
              </a:rPr>
              <a:t>יהושע</a:t>
            </a:r>
            <a:r>
              <a:rPr lang="en-ZA" i="1" dirty="0" smtClean="0">
                <a:solidFill>
                  <a:srgbClr val="004821"/>
                </a:solidFill>
              </a:rPr>
              <a:t> Messiah Himself being chief corner-stone, in whom all the building, being joined together, grows into a set-apart Dwelling Place in </a:t>
            </a:r>
            <a:r>
              <a:rPr lang="he-IL" i="1" dirty="0" smtClean="0">
                <a:solidFill>
                  <a:srgbClr val="004821"/>
                </a:solidFill>
              </a:rPr>
              <a:t>יהוה</a:t>
            </a:r>
            <a:r>
              <a:rPr lang="en-US" i="1" dirty="0" smtClean="0">
                <a:solidFill>
                  <a:srgbClr val="004821"/>
                </a:solidFill>
              </a:rPr>
              <a:t>, </a:t>
            </a:r>
            <a:r>
              <a:rPr lang="en-US" b="1" i="1" dirty="0" smtClean="0">
                <a:solidFill>
                  <a:srgbClr val="004821"/>
                </a:solidFill>
              </a:rPr>
              <a:t>(</a:t>
            </a:r>
            <a:r>
              <a:rPr lang="en-US" b="1" i="1" dirty="0" smtClean="0">
                <a:solidFill>
                  <a:srgbClr val="004821"/>
                </a:solidFill>
              </a:rPr>
              <a:t>Ephesians 2:19-21)</a:t>
            </a:r>
          </a:p>
          <a:p>
            <a:endParaRPr lang="en-US" sz="2400"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23</a:t>
            </a:fld>
            <a:endParaRPr lang="en-ZA"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dirty="0" smtClean="0"/>
              <a:t>HEROD RAISES THE FOUNDATION SIX CUBITS</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24</a:t>
            </a:fld>
            <a:endParaRPr lang="en-ZA" dirty="0"/>
          </a:p>
        </p:txBody>
      </p:sp>
      <p:sp>
        <p:nvSpPr>
          <p:cNvPr id="6" name="Content Placeholder 5"/>
          <p:cNvSpPr>
            <a:spLocks noGrp="1"/>
          </p:cNvSpPr>
          <p:nvPr>
            <p:ph idx="1"/>
          </p:nvPr>
        </p:nvSpPr>
        <p:spPr/>
        <p:txBody>
          <a:bodyPr>
            <a:noAutofit/>
          </a:bodyPr>
          <a:lstStyle/>
          <a:p>
            <a:pPr algn="just">
              <a:lnSpc>
                <a:spcPts val="2200"/>
              </a:lnSpc>
            </a:pPr>
            <a:r>
              <a:rPr lang="en-ZA" i="1" dirty="0" smtClean="0"/>
              <a:t>“In the Second Temple the foundation was raised six cubits making the floor of the </a:t>
            </a:r>
            <a:r>
              <a:rPr lang="en-ZA" i="1" dirty="0" err="1" smtClean="0"/>
              <a:t>Hekal</a:t>
            </a:r>
            <a:r>
              <a:rPr lang="en-ZA" i="1" dirty="0" smtClean="0"/>
              <a:t>, the Holy Place, level with the floor of the Holy of Holies. In other words, in Solomon’s Temple the floor of the Holy of Holies was at least six cubits higher than the floor of the Holy Place. Therefore, on Yom Kippur the High Priest had to ascend a ramp or short stairway to enter the Holy of Holies. But not so in Herod’s Temple because both floors were made the same height. The problem? By raising the floor of the Holy Place and making it level with the Holy of Holies, Herod erased forever the figure of Jacob sleeping at Bethel and using a stone for a headrest; for as the graphic at right shows, the ramp or stairway relates to Jacob’s neck, and the elevated Holy of Holies to his raised head. Hence, the rock upon which Isaac was bound earlier by Abraham (Genesis 22:9) –the </a:t>
            </a:r>
            <a:r>
              <a:rPr lang="en-ZA" i="1" dirty="0" err="1" smtClean="0"/>
              <a:t>Eben</a:t>
            </a:r>
            <a:r>
              <a:rPr lang="en-ZA" i="1" dirty="0" smtClean="0"/>
              <a:t> </a:t>
            </a:r>
            <a:r>
              <a:rPr lang="en-ZA" i="1" dirty="0" err="1" smtClean="0"/>
              <a:t>Shetiyah</a:t>
            </a:r>
            <a:r>
              <a:rPr lang="en-ZA" i="1" dirty="0" smtClean="0"/>
              <a:t> , the Foundation Stone– corresponds to Jacob’s ‘pillow stone’ at Bethel. But in Herod’s Temple, because of the new and higher foundation, only three finger breadths of Isaac’s rock could be seen, a paltry few inches.” </a:t>
            </a:r>
            <a:r>
              <a:rPr lang="en-ZA" b="1" dirty="0" smtClean="0"/>
              <a:t>The Jewish </a:t>
            </a:r>
            <a:r>
              <a:rPr lang="en-ZA" b="1" dirty="0" err="1" smtClean="0"/>
              <a:t>Encyclopedia</a:t>
            </a:r>
            <a:endParaRPr lang="en-ZA" b="1" dirty="0"/>
          </a:p>
        </p:txBody>
      </p:sp>
      <p:pic>
        <p:nvPicPr>
          <p:cNvPr id="7" name="Picture 6" descr="http://www.templesecrets.info/firstsec/firstsec3.gif"/>
          <p:cNvPicPr/>
          <p:nvPr/>
        </p:nvPicPr>
        <p:blipFill>
          <a:blip r:embed="rId2" cstate="print"/>
          <a:srcRect/>
          <a:stretch>
            <a:fillRect/>
          </a:stretch>
        </p:blipFill>
        <p:spPr bwMode="auto">
          <a:xfrm>
            <a:off x="467544" y="332656"/>
            <a:ext cx="8352928" cy="619268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SIDE NOTE</a:t>
            </a:r>
            <a:endParaRPr lang="en-ZA" dirty="0"/>
          </a:p>
        </p:txBody>
      </p:sp>
      <p:sp>
        <p:nvSpPr>
          <p:cNvPr id="3" name="Content Placeholder 2"/>
          <p:cNvSpPr>
            <a:spLocks noGrp="1"/>
          </p:cNvSpPr>
          <p:nvPr>
            <p:ph idx="1"/>
          </p:nvPr>
        </p:nvSpPr>
        <p:spPr/>
        <p:txBody>
          <a:bodyPr>
            <a:noAutofit/>
          </a:bodyPr>
          <a:lstStyle/>
          <a:p>
            <a:pPr algn="just">
              <a:lnSpc>
                <a:spcPts val="2300"/>
              </a:lnSpc>
            </a:pPr>
            <a:r>
              <a:rPr lang="en-ZA" dirty="0" smtClean="0"/>
              <a:t>Even though the Tabernacle was in Shiloh for 369 years, the Ark of the Covenant was in </a:t>
            </a:r>
            <a:r>
              <a:rPr lang="en-ZA" dirty="0" err="1" smtClean="0"/>
              <a:t>Beit</a:t>
            </a:r>
            <a:r>
              <a:rPr lang="en-ZA" dirty="0" smtClean="0"/>
              <a:t> El for a number of those years:  </a:t>
            </a:r>
          </a:p>
          <a:p>
            <a:pPr algn="ctr"/>
            <a:r>
              <a:rPr lang="en-ZA" i="1" dirty="0" smtClean="0">
                <a:solidFill>
                  <a:srgbClr val="004821"/>
                </a:solidFill>
              </a:rPr>
              <a:t>And all the children of </a:t>
            </a:r>
            <a:r>
              <a:rPr lang="en-ZA" i="1" dirty="0" err="1" smtClean="0">
                <a:solidFill>
                  <a:srgbClr val="004821"/>
                </a:solidFill>
              </a:rPr>
              <a:t>Yisra’ĕl</a:t>
            </a:r>
            <a:r>
              <a:rPr lang="en-ZA" i="1" dirty="0" smtClean="0">
                <a:solidFill>
                  <a:srgbClr val="004821"/>
                </a:solidFill>
              </a:rPr>
              <a:t>, even all the people, went up and came to </a:t>
            </a:r>
            <a:r>
              <a:rPr lang="en-ZA" i="1" dirty="0" err="1" smtClean="0">
                <a:solidFill>
                  <a:srgbClr val="004821"/>
                </a:solidFill>
              </a:rPr>
              <a:t>Bĕyth</a:t>
            </a:r>
            <a:r>
              <a:rPr lang="en-ZA" i="1" dirty="0" smtClean="0">
                <a:solidFill>
                  <a:srgbClr val="004821"/>
                </a:solidFill>
              </a:rPr>
              <a:t> Ěl and wept, and sat there before </a:t>
            </a:r>
            <a:r>
              <a:rPr lang="he-IL" i="1" dirty="0" smtClean="0">
                <a:solidFill>
                  <a:srgbClr val="004821"/>
                </a:solidFill>
              </a:rPr>
              <a:t>יהוה</a:t>
            </a:r>
            <a:r>
              <a:rPr lang="en-ZA" i="1" dirty="0" smtClean="0">
                <a:solidFill>
                  <a:srgbClr val="004821"/>
                </a:solidFill>
              </a:rPr>
              <a:t> and fasted that day until evening. And they offered burnt offerings and peace offerings before </a:t>
            </a:r>
            <a:r>
              <a:rPr lang="he-IL" i="1" dirty="0" smtClean="0">
                <a:solidFill>
                  <a:srgbClr val="004821"/>
                </a:solidFill>
              </a:rPr>
              <a:t>יהוה</a:t>
            </a:r>
            <a:r>
              <a:rPr lang="en-ZA" i="1" dirty="0" smtClean="0">
                <a:solidFill>
                  <a:srgbClr val="004821"/>
                </a:solidFill>
              </a:rPr>
              <a:t>. And the children of </a:t>
            </a:r>
            <a:r>
              <a:rPr lang="en-ZA" i="1" dirty="0" err="1" smtClean="0">
                <a:solidFill>
                  <a:srgbClr val="004821"/>
                </a:solidFill>
              </a:rPr>
              <a:t>Yisra’ĕl</a:t>
            </a:r>
            <a:r>
              <a:rPr lang="en-ZA" i="1" dirty="0" smtClean="0">
                <a:solidFill>
                  <a:srgbClr val="004821"/>
                </a:solidFill>
              </a:rPr>
              <a:t> asked of </a:t>
            </a:r>
            <a:r>
              <a:rPr lang="he-IL" i="1" dirty="0" smtClean="0">
                <a:solidFill>
                  <a:srgbClr val="004821"/>
                </a:solidFill>
              </a:rPr>
              <a:t>יהוה</a:t>
            </a:r>
            <a:r>
              <a:rPr lang="en-ZA" i="1" dirty="0" smtClean="0">
                <a:solidFill>
                  <a:srgbClr val="004821"/>
                </a:solidFill>
              </a:rPr>
              <a:t> – the ark of the covenant of Elohim was there in those days, and </a:t>
            </a:r>
            <a:r>
              <a:rPr lang="en-ZA" i="1" dirty="0" err="1" smtClean="0">
                <a:solidFill>
                  <a:srgbClr val="004821"/>
                </a:solidFill>
              </a:rPr>
              <a:t>Pineḥas</a:t>
            </a:r>
            <a:r>
              <a:rPr lang="en-ZA" i="1" dirty="0" smtClean="0">
                <a:solidFill>
                  <a:srgbClr val="004821"/>
                </a:solidFill>
              </a:rPr>
              <a:t> son of </a:t>
            </a:r>
            <a:r>
              <a:rPr lang="en-ZA" i="1" dirty="0" err="1" smtClean="0">
                <a:solidFill>
                  <a:srgbClr val="004821"/>
                </a:solidFill>
              </a:rPr>
              <a:t>Elʽazar</a:t>
            </a:r>
            <a:r>
              <a:rPr lang="en-ZA" i="1" dirty="0" smtClean="0">
                <a:solidFill>
                  <a:srgbClr val="004821"/>
                </a:solidFill>
              </a:rPr>
              <a:t>, son of </a:t>
            </a:r>
            <a:r>
              <a:rPr lang="en-ZA" i="1" dirty="0" err="1" smtClean="0">
                <a:solidFill>
                  <a:srgbClr val="004821"/>
                </a:solidFill>
              </a:rPr>
              <a:t>Aharon</a:t>
            </a:r>
            <a:r>
              <a:rPr lang="en-ZA" i="1" dirty="0" smtClean="0">
                <a:solidFill>
                  <a:srgbClr val="004821"/>
                </a:solidFill>
              </a:rPr>
              <a:t>, stood before it in those days – saying, “Should I yet again go out to battle against the children of my brother Binyamin, or should I cease?” And </a:t>
            </a:r>
            <a:r>
              <a:rPr lang="he-IL" i="1" dirty="0" smtClean="0">
                <a:solidFill>
                  <a:srgbClr val="004821"/>
                </a:solidFill>
              </a:rPr>
              <a:t>יהוה</a:t>
            </a:r>
            <a:r>
              <a:rPr lang="en-ZA" i="1" dirty="0" smtClean="0">
                <a:solidFill>
                  <a:srgbClr val="004821"/>
                </a:solidFill>
              </a:rPr>
              <a:t> said, “Go up, for tomorrow I give them into your hand.” </a:t>
            </a:r>
            <a:r>
              <a:rPr lang="en-US" b="1" i="1" dirty="0" smtClean="0">
                <a:solidFill>
                  <a:srgbClr val="004821"/>
                </a:solidFill>
              </a:rPr>
              <a:t>(</a:t>
            </a:r>
            <a:r>
              <a:rPr lang="en-US" b="1" i="1" dirty="0" smtClean="0">
                <a:solidFill>
                  <a:srgbClr val="004821"/>
                </a:solidFill>
              </a:rPr>
              <a:t>Judges 20:26-28)</a:t>
            </a:r>
          </a:p>
          <a:p>
            <a:pPr algn="just">
              <a:lnSpc>
                <a:spcPts val="2300"/>
              </a:lnSpc>
            </a:pPr>
            <a:r>
              <a:rPr lang="en-ZA" dirty="0" err="1" smtClean="0"/>
              <a:t>Pinehas</a:t>
            </a:r>
            <a:r>
              <a:rPr lang="en-ZA" dirty="0" smtClean="0"/>
              <a:t> </a:t>
            </a:r>
            <a:r>
              <a:rPr lang="en-ZA" dirty="0" smtClean="0"/>
              <a:t>being at </a:t>
            </a:r>
            <a:r>
              <a:rPr lang="en-ZA" dirty="0" err="1" smtClean="0"/>
              <a:t>Beit</a:t>
            </a:r>
            <a:r>
              <a:rPr lang="en-ZA" dirty="0" smtClean="0"/>
              <a:t> El and the end of the time of the Judges in </a:t>
            </a:r>
            <a:r>
              <a:rPr lang="en-ZA" dirty="0" smtClean="0"/>
              <a:t>Israel, </a:t>
            </a:r>
            <a:r>
              <a:rPr lang="en-ZA" dirty="0" smtClean="0"/>
              <a:t>means that he lived to be over 300 years old, at a time when 110 was a ripe old age, as that was </a:t>
            </a:r>
            <a:r>
              <a:rPr lang="en-ZA" dirty="0" smtClean="0"/>
              <a:t>Joshua’s</a:t>
            </a:r>
            <a:r>
              <a:rPr lang="en-ZA" dirty="0" smtClean="0"/>
              <a:t> </a:t>
            </a:r>
            <a:r>
              <a:rPr lang="en-ZA" dirty="0" smtClean="0"/>
              <a:t>age at his death.</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25</a:t>
            </a:fld>
            <a:endParaRPr lang="en-ZA"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ONE TENTH</a:t>
            </a:r>
            <a:endParaRPr lang="en-ZA" dirty="0"/>
          </a:p>
        </p:txBody>
      </p:sp>
      <p:sp>
        <p:nvSpPr>
          <p:cNvPr id="3" name="Content Placeholder 2"/>
          <p:cNvSpPr>
            <a:spLocks noGrp="1"/>
          </p:cNvSpPr>
          <p:nvPr>
            <p:ph idx="1"/>
          </p:nvPr>
        </p:nvSpPr>
        <p:spPr/>
        <p:txBody>
          <a:bodyPr>
            <a:normAutofit fontScale="92500" lnSpcReduction="10000"/>
          </a:bodyPr>
          <a:lstStyle/>
          <a:p>
            <a:pPr algn="ctr"/>
            <a:r>
              <a:rPr lang="en-ZA" sz="2400" i="1" dirty="0" smtClean="0">
                <a:solidFill>
                  <a:srgbClr val="004821"/>
                </a:solidFill>
              </a:rPr>
              <a:t>..and </a:t>
            </a:r>
            <a:r>
              <a:rPr lang="en-ZA" sz="2400" i="1" dirty="0" smtClean="0">
                <a:solidFill>
                  <a:srgbClr val="004821"/>
                </a:solidFill>
              </a:rPr>
              <a:t>of all that You give me, I shall certainly give a tenth to You.” </a:t>
            </a:r>
            <a:r>
              <a:rPr lang="en-ZA" sz="2400" b="1" i="1" dirty="0" smtClean="0">
                <a:solidFill>
                  <a:srgbClr val="004821"/>
                </a:solidFill>
              </a:rPr>
              <a:t>(</a:t>
            </a:r>
            <a:r>
              <a:rPr lang="en-ZA" sz="2400" b="1" i="1" dirty="0" smtClean="0">
                <a:solidFill>
                  <a:srgbClr val="004821"/>
                </a:solidFill>
              </a:rPr>
              <a:t>Genesis 28:22)</a:t>
            </a:r>
          </a:p>
          <a:p>
            <a:r>
              <a:rPr lang="en-US" sz="2400" dirty="0" smtClean="0"/>
              <a:t>Whenever </a:t>
            </a:r>
            <a:r>
              <a:rPr lang="en-US" sz="2400" dirty="0" smtClean="0"/>
              <a:t>the Covenant was initiated or reconfirmed the tithe was also present, as we see with Abraham and Melchizedek. The tithe is eternal and is a glimpse of life in the Garden. The Garden represented </a:t>
            </a:r>
            <a:r>
              <a:rPr lang="he-IL" sz="2400" dirty="0" smtClean="0"/>
              <a:t>יהוה</a:t>
            </a:r>
            <a:r>
              <a:rPr lang="en-US" sz="2400" dirty="0" smtClean="0"/>
              <a:t>’s </a:t>
            </a:r>
            <a:r>
              <a:rPr lang="en-US" sz="2400" dirty="0" smtClean="0"/>
              <a:t>house which man enjoyed before the fall. Jacob came across </a:t>
            </a:r>
            <a:r>
              <a:rPr lang="he-IL" sz="2400" dirty="0" smtClean="0"/>
              <a:t>יהוה</a:t>
            </a:r>
            <a:r>
              <a:rPr lang="en-US" sz="2400" dirty="0" smtClean="0"/>
              <a:t>’s </a:t>
            </a:r>
            <a:r>
              <a:rPr lang="en-US" sz="2400" dirty="0" smtClean="0"/>
              <a:t>house that evening. He knew he had been in a place where heaven and earth met; therefore when the covenant was confirmed to him, as it was with Abraham, Jacob gave the tithe as his </a:t>
            </a:r>
            <a:r>
              <a:rPr lang="en-US" sz="2400" i="1" dirty="0" smtClean="0"/>
              <a:t>sacred portion</a:t>
            </a:r>
            <a:r>
              <a:rPr lang="en-US" sz="2400" dirty="0" smtClean="0"/>
              <a:t>, in obedience to the holiness of the word spoken to him (Genesis 14:18-20). In Hebrew tradition the thought is that this evening had fallen on a Sabbath or a Feast of </a:t>
            </a:r>
            <a:r>
              <a:rPr lang="he-IL" sz="2400" dirty="0" smtClean="0"/>
              <a:t>יהוה</a:t>
            </a:r>
            <a:r>
              <a:rPr lang="en-US" sz="2400" dirty="0" smtClean="0"/>
              <a:t>.</a:t>
            </a:r>
            <a:endParaRPr lang="en-US" sz="2400" dirty="0" smtClean="0"/>
          </a:p>
          <a:p>
            <a:pPr algn="just"/>
            <a:r>
              <a:rPr lang="en-US" sz="2400" b="1" dirty="0" smtClean="0">
                <a:solidFill>
                  <a:srgbClr val="C00000"/>
                </a:solidFill>
              </a:rPr>
              <a:t>Legends of the Jews: </a:t>
            </a:r>
            <a:r>
              <a:rPr lang="en-ZA" sz="2400" dirty="0" smtClean="0">
                <a:solidFill>
                  <a:srgbClr val="C00000"/>
                </a:solidFill>
              </a:rPr>
              <a:t>Then he vowed to give the tenth of all he owned unto God, if He would but grant his petition. Thus Jacob was the first to take a vow upon himself, and the first, too, to separate the tithe from his income.</a:t>
            </a:r>
          </a:p>
          <a:p>
            <a:pPr algn="just"/>
            <a:endParaRPr lang="en-ZA" dirty="0" smtClean="0"/>
          </a:p>
          <a:p>
            <a:endParaRPr lang="en-ZA" i="1"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26</a:t>
            </a:fld>
            <a:endParaRPr lang="en-ZA"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“IF” AND “WHEN”</a:t>
            </a:r>
            <a:endParaRPr lang="en-ZA" dirty="0"/>
          </a:p>
        </p:txBody>
      </p:sp>
      <p:sp>
        <p:nvSpPr>
          <p:cNvPr id="3" name="Content Placeholder 2"/>
          <p:cNvSpPr>
            <a:spLocks noGrp="1"/>
          </p:cNvSpPr>
          <p:nvPr>
            <p:ph idx="1"/>
          </p:nvPr>
        </p:nvSpPr>
        <p:spPr/>
        <p:txBody>
          <a:bodyPr>
            <a:normAutofit/>
          </a:bodyPr>
          <a:lstStyle/>
          <a:p>
            <a:pPr algn="ctr"/>
            <a:r>
              <a:rPr lang="en-ZA" i="1" dirty="0" smtClean="0">
                <a:solidFill>
                  <a:srgbClr val="004821"/>
                </a:solidFill>
              </a:rPr>
              <a:t>And Jacob vowed a vow, saying, </a:t>
            </a:r>
            <a:r>
              <a:rPr lang="en-ZA" b="1" i="1" dirty="0" smtClean="0">
                <a:solidFill>
                  <a:srgbClr val="004821"/>
                </a:solidFill>
              </a:rPr>
              <a:t>If </a:t>
            </a:r>
            <a:r>
              <a:rPr lang="en-ZA" i="1" dirty="0" smtClean="0">
                <a:solidFill>
                  <a:srgbClr val="004821"/>
                </a:solidFill>
              </a:rPr>
              <a:t>God will be with me, and will keep me in this way that I go, and will give me bread to eat, and raiment to put on, </a:t>
            </a:r>
            <a:r>
              <a:rPr lang="en-ZA" b="1" i="1" dirty="0" smtClean="0">
                <a:solidFill>
                  <a:srgbClr val="004821"/>
                </a:solidFill>
              </a:rPr>
              <a:t>(</a:t>
            </a:r>
            <a:r>
              <a:rPr lang="en-ZA" b="1" i="1" dirty="0" smtClean="0">
                <a:solidFill>
                  <a:srgbClr val="004821"/>
                </a:solidFill>
              </a:rPr>
              <a:t>Genesis </a:t>
            </a:r>
            <a:r>
              <a:rPr lang="en-ZA" b="1" i="1" dirty="0" smtClean="0">
                <a:solidFill>
                  <a:srgbClr val="004821"/>
                </a:solidFill>
              </a:rPr>
              <a:t>28:20 KJV)</a:t>
            </a:r>
            <a:endParaRPr lang="en-ZA" b="1" i="1" dirty="0" smtClean="0">
              <a:solidFill>
                <a:srgbClr val="004821"/>
              </a:solidFill>
            </a:endParaRPr>
          </a:p>
          <a:p>
            <a:pPr algn="ctr"/>
            <a:r>
              <a:rPr lang="en-ZA" i="1" dirty="0" smtClean="0">
                <a:solidFill>
                  <a:srgbClr val="004821"/>
                </a:solidFill>
              </a:rPr>
              <a:t>And </a:t>
            </a:r>
            <a:r>
              <a:rPr lang="en-ZA" i="1" dirty="0" err="1" smtClean="0">
                <a:solidFill>
                  <a:srgbClr val="004821"/>
                </a:solidFill>
              </a:rPr>
              <a:t>Yaʽaqob</a:t>
            </a:r>
            <a:r>
              <a:rPr lang="en-ZA" i="1" dirty="0" smtClean="0">
                <a:solidFill>
                  <a:srgbClr val="004821"/>
                </a:solidFill>
              </a:rPr>
              <a:t>̱ made a vow, saying, “</a:t>
            </a:r>
            <a:r>
              <a:rPr lang="en-ZA" b="1" i="1" dirty="0" smtClean="0">
                <a:solidFill>
                  <a:srgbClr val="004821"/>
                </a:solidFill>
              </a:rPr>
              <a:t>Seeing </a:t>
            </a:r>
            <a:r>
              <a:rPr lang="en-ZA" i="1" dirty="0" smtClean="0">
                <a:solidFill>
                  <a:srgbClr val="004821"/>
                </a:solidFill>
              </a:rPr>
              <a:t>Elohim is with me, and has kept me in this way that I am going, and has given me bread to eat and a garment to put on – </a:t>
            </a:r>
            <a:r>
              <a:rPr lang="en-ZA" b="1" i="1" dirty="0" smtClean="0">
                <a:solidFill>
                  <a:srgbClr val="004821"/>
                </a:solidFill>
              </a:rPr>
              <a:t>(</a:t>
            </a:r>
            <a:r>
              <a:rPr lang="en-ZA" b="1" i="1" dirty="0" smtClean="0">
                <a:solidFill>
                  <a:srgbClr val="004821"/>
                </a:solidFill>
              </a:rPr>
              <a:t>Genesis 28:20)</a:t>
            </a:r>
          </a:p>
          <a:p>
            <a:r>
              <a:rPr lang="en-ZA" dirty="0" smtClean="0"/>
              <a:t>According to the KJV it </a:t>
            </a:r>
            <a:r>
              <a:rPr lang="en-ZA" dirty="0" smtClean="0"/>
              <a:t>appears that Jacob is questioning the promises </a:t>
            </a:r>
            <a:r>
              <a:rPr lang="he-IL" sz="2000" dirty="0" smtClean="0"/>
              <a:t>יהוה</a:t>
            </a:r>
            <a:r>
              <a:rPr lang="en-ZA" dirty="0" smtClean="0"/>
              <a:t> </a:t>
            </a:r>
            <a:r>
              <a:rPr lang="en-ZA" dirty="0" smtClean="0"/>
              <a:t>has already given him. With everything </a:t>
            </a:r>
            <a:r>
              <a:rPr lang="en-ZA" dirty="0" smtClean="0"/>
              <a:t>he’d seen </a:t>
            </a:r>
            <a:r>
              <a:rPr lang="en-ZA" dirty="0" smtClean="0"/>
              <a:t>and heard, how could he doubt the Almighty? </a:t>
            </a:r>
            <a:r>
              <a:rPr lang="en-ZA" dirty="0" smtClean="0"/>
              <a:t>The </a:t>
            </a:r>
            <a:r>
              <a:rPr lang="en-ZA" dirty="0" smtClean="0"/>
              <a:t>answer hinges on the </a:t>
            </a:r>
            <a:r>
              <a:rPr lang="en-ZA" dirty="0" smtClean="0"/>
              <a:t>word translated </a:t>
            </a:r>
            <a:r>
              <a:rPr lang="en-ZA" dirty="0" smtClean="0"/>
              <a:t>as </a:t>
            </a:r>
            <a:r>
              <a:rPr lang="en-ZA" i="1" dirty="0" smtClean="0"/>
              <a:t>“</a:t>
            </a:r>
            <a:r>
              <a:rPr lang="en-ZA" i="1" dirty="0" smtClean="0"/>
              <a:t>if</a:t>
            </a:r>
            <a:r>
              <a:rPr lang="en-ZA" i="1" dirty="0" smtClean="0"/>
              <a:t>”</a:t>
            </a:r>
            <a:r>
              <a:rPr lang="en-ZA" dirty="0" smtClean="0"/>
              <a:t>. </a:t>
            </a:r>
            <a:r>
              <a:rPr lang="en-ZA" dirty="0" smtClean="0"/>
              <a:t>This little word has a variety of meanings and is occasionally translated </a:t>
            </a:r>
            <a:r>
              <a:rPr lang="en-ZA" dirty="0" smtClean="0"/>
              <a:t>as </a:t>
            </a:r>
            <a:r>
              <a:rPr lang="en-ZA" i="1" dirty="0" smtClean="0"/>
              <a:t>“</a:t>
            </a:r>
            <a:r>
              <a:rPr lang="en-ZA" i="1" dirty="0" smtClean="0"/>
              <a:t>when”. </a:t>
            </a:r>
            <a:r>
              <a:rPr lang="en-ZA" dirty="0" smtClean="0"/>
              <a:t>If we exchange the “</a:t>
            </a:r>
            <a:r>
              <a:rPr lang="en-ZA" i="1" dirty="0" smtClean="0"/>
              <a:t>if”</a:t>
            </a:r>
            <a:r>
              <a:rPr lang="en-ZA" dirty="0" smtClean="0"/>
              <a:t> for a “</a:t>
            </a:r>
            <a:r>
              <a:rPr lang="en-ZA" i="1" dirty="0" smtClean="0"/>
              <a:t>when”</a:t>
            </a:r>
            <a:r>
              <a:rPr lang="en-ZA" dirty="0" smtClean="0"/>
              <a:t> in verse 20, we understand that Jacob is simply </a:t>
            </a:r>
            <a:r>
              <a:rPr lang="en-ZA" dirty="0" smtClean="0"/>
              <a:t>stating that </a:t>
            </a:r>
            <a:r>
              <a:rPr lang="en-ZA" i="1" dirty="0" smtClean="0"/>
              <a:t>“WHEN” </a:t>
            </a:r>
            <a:r>
              <a:rPr lang="en-ZA" dirty="0" smtClean="0"/>
              <a:t>the Almighty </a:t>
            </a:r>
            <a:r>
              <a:rPr lang="en-ZA" dirty="0" smtClean="0"/>
              <a:t>fulfils </a:t>
            </a:r>
            <a:r>
              <a:rPr lang="en-ZA" dirty="0" smtClean="0"/>
              <a:t>His promises, </a:t>
            </a:r>
            <a:r>
              <a:rPr lang="en-ZA" i="1" dirty="0" smtClean="0"/>
              <a:t>“then” </a:t>
            </a:r>
            <a:r>
              <a:rPr lang="en-ZA" dirty="0" smtClean="0"/>
              <a:t>he will be in a position to build this </a:t>
            </a:r>
            <a:r>
              <a:rPr lang="en-ZA" i="1" dirty="0" smtClean="0"/>
              <a:t>“</a:t>
            </a:r>
            <a:r>
              <a:rPr lang="en-ZA" i="1" dirty="0" smtClean="0"/>
              <a:t>House of </a:t>
            </a:r>
            <a:r>
              <a:rPr lang="en-ZA" i="1" dirty="0" smtClean="0"/>
              <a:t>El”. </a:t>
            </a:r>
            <a:r>
              <a:rPr lang="en-ZA" dirty="0" smtClean="0"/>
              <a:t>He understands the importance of waiting for </a:t>
            </a:r>
            <a:r>
              <a:rPr lang="he-IL" sz="2000" dirty="0" smtClean="0"/>
              <a:t>יהוה</a:t>
            </a:r>
            <a:r>
              <a:rPr lang="en-ZA" dirty="0" smtClean="0"/>
              <a:t>’s </a:t>
            </a:r>
            <a:r>
              <a:rPr lang="en-ZA" dirty="0" smtClean="0"/>
              <a:t>promises.</a:t>
            </a:r>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27</a:t>
            </a:fld>
            <a:endParaRPr lang="en-ZA"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THE LAND OF ORIGIN</a:t>
            </a:r>
            <a:endParaRPr lang="en-ZA" dirty="0"/>
          </a:p>
        </p:txBody>
      </p:sp>
      <p:sp>
        <p:nvSpPr>
          <p:cNvPr id="3" name="Content Placeholder 2"/>
          <p:cNvSpPr>
            <a:spLocks noGrp="1"/>
          </p:cNvSpPr>
          <p:nvPr>
            <p:ph idx="1"/>
          </p:nvPr>
        </p:nvSpPr>
        <p:spPr>
          <a:xfrm>
            <a:off x="323528" y="1600200"/>
            <a:ext cx="8363272" cy="5257800"/>
          </a:xfrm>
        </p:spPr>
        <p:txBody>
          <a:bodyPr>
            <a:noAutofit/>
          </a:bodyPr>
          <a:lstStyle/>
          <a:p>
            <a:pPr algn="ctr"/>
            <a:r>
              <a:rPr lang="en-ZA" i="1" dirty="0" smtClean="0">
                <a:solidFill>
                  <a:srgbClr val="004821"/>
                </a:solidFill>
              </a:rPr>
              <a:t>And </a:t>
            </a:r>
            <a:r>
              <a:rPr lang="en-ZA" i="1" dirty="0" err="1" smtClean="0">
                <a:solidFill>
                  <a:srgbClr val="004821"/>
                </a:solidFill>
              </a:rPr>
              <a:t>Yaʽaqob</a:t>
            </a:r>
            <a:r>
              <a:rPr lang="en-ZA" i="1" dirty="0" smtClean="0">
                <a:solidFill>
                  <a:srgbClr val="004821"/>
                </a:solidFill>
              </a:rPr>
              <a:t>̱ moved on and came to the land of the people of the East. And he looked and saw a well in the field, </a:t>
            </a:r>
            <a:r>
              <a:rPr lang="en-ZA" b="1" i="1" dirty="0" smtClean="0">
                <a:solidFill>
                  <a:srgbClr val="004821"/>
                </a:solidFill>
              </a:rPr>
              <a:t>(</a:t>
            </a:r>
            <a:r>
              <a:rPr lang="en-ZA" b="1" i="1" dirty="0" smtClean="0">
                <a:solidFill>
                  <a:srgbClr val="004821"/>
                </a:solidFill>
              </a:rPr>
              <a:t>Genesis 29:1-2)</a:t>
            </a:r>
          </a:p>
          <a:p>
            <a:pPr algn="just">
              <a:lnSpc>
                <a:spcPts val="2200"/>
              </a:lnSpc>
            </a:pPr>
            <a:r>
              <a:rPr lang="en-ZA" b="1" dirty="0" smtClean="0">
                <a:solidFill>
                  <a:srgbClr val="C00000"/>
                </a:solidFill>
              </a:rPr>
              <a:t>Legends </a:t>
            </a:r>
            <a:r>
              <a:rPr lang="en-ZA" b="1" dirty="0" smtClean="0">
                <a:solidFill>
                  <a:srgbClr val="C00000"/>
                </a:solidFill>
              </a:rPr>
              <a:t>of the Jews: </a:t>
            </a:r>
            <a:r>
              <a:rPr lang="en-ZA" dirty="0" smtClean="0">
                <a:solidFill>
                  <a:srgbClr val="C00000"/>
                </a:solidFill>
              </a:rPr>
              <a:t>His prayer at an end, Jacob set out on his way to Haran, and the third wonder happened. In the twinkling of an eye he arrived at his destination. The earth jumped from Mount </a:t>
            </a:r>
            <a:r>
              <a:rPr lang="en-ZA" dirty="0" err="1" smtClean="0">
                <a:solidFill>
                  <a:srgbClr val="C00000"/>
                </a:solidFill>
              </a:rPr>
              <a:t>Moriah</a:t>
            </a:r>
            <a:r>
              <a:rPr lang="en-ZA" dirty="0" smtClean="0">
                <a:solidFill>
                  <a:srgbClr val="C00000"/>
                </a:solidFill>
              </a:rPr>
              <a:t> to Haran. A wonder like this God has executed only four times in the whole course of history.</a:t>
            </a:r>
          </a:p>
          <a:p>
            <a:pPr>
              <a:lnSpc>
                <a:spcPts val="2200"/>
              </a:lnSpc>
            </a:pPr>
            <a:r>
              <a:rPr lang="en-ZA" b="1" i="1" dirty="0" smtClean="0"/>
              <a:t>East: </a:t>
            </a:r>
            <a:r>
              <a:rPr lang="en-ZA" dirty="0" smtClean="0"/>
              <a:t>Jacob </a:t>
            </a:r>
            <a:r>
              <a:rPr lang="en-ZA" dirty="0" smtClean="0"/>
              <a:t>comes to the land of the people of the ancestral home of </a:t>
            </a:r>
            <a:r>
              <a:rPr lang="en-ZA" dirty="0" smtClean="0"/>
              <a:t>Abraham </a:t>
            </a:r>
            <a:r>
              <a:rPr lang="en-ZA" dirty="0" smtClean="0"/>
              <a:t>and of </a:t>
            </a:r>
            <a:r>
              <a:rPr lang="en-ZA" dirty="0" smtClean="0"/>
              <a:t>Jacob’s </a:t>
            </a:r>
            <a:r>
              <a:rPr lang="en-ZA" dirty="0" smtClean="0"/>
              <a:t>mother </a:t>
            </a:r>
            <a:r>
              <a:rPr lang="en-ZA" dirty="0" smtClean="0"/>
              <a:t>Rebecca. </a:t>
            </a:r>
            <a:r>
              <a:rPr lang="en-ZA" i="1" dirty="0" smtClean="0"/>
              <a:t>Why would Torah say East? </a:t>
            </a:r>
            <a:r>
              <a:rPr lang="en-ZA" dirty="0" smtClean="0"/>
              <a:t>The Hebrew word used here is </a:t>
            </a:r>
            <a:r>
              <a:rPr lang="en-ZA" i="1" dirty="0" smtClean="0"/>
              <a:t>“</a:t>
            </a:r>
            <a:r>
              <a:rPr lang="en-ZA" i="1" dirty="0" err="1" smtClean="0"/>
              <a:t>qedem</a:t>
            </a:r>
            <a:r>
              <a:rPr lang="en-ZA" i="1" dirty="0" smtClean="0"/>
              <a:t>”. </a:t>
            </a:r>
            <a:r>
              <a:rPr lang="en-ZA" dirty="0" smtClean="0"/>
              <a:t>It is </a:t>
            </a:r>
            <a:r>
              <a:rPr lang="en-ZA" dirty="0" err="1" smtClean="0"/>
              <a:t>Strongs</a:t>
            </a:r>
            <a:r>
              <a:rPr lang="en-ZA" dirty="0" smtClean="0"/>
              <a:t> </a:t>
            </a:r>
            <a:r>
              <a:rPr lang="en-ZA" dirty="0" smtClean="0"/>
              <a:t>#6924 and is more often used to mean “</a:t>
            </a:r>
            <a:r>
              <a:rPr lang="en-ZA" i="1" dirty="0" smtClean="0"/>
              <a:t>that which was before” or “from ancient </a:t>
            </a:r>
            <a:r>
              <a:rPr lang="en-ZA" i="1" dirty="0" smtClean="0"/>
              <a:t>time”, </a:t>
            </a:r>
            <a:r>
              <a:rPr lang="en-ZA" i="1" dirty="0" smtClean="0"/>
              <a:t>“antiquity” </a:t>
            </a:r>
            <a:r>
              <a:rPr lang="en-ZA" dirty="0" smtClean="0"/>
              <a:t>or “</a:t>
            </a:r>
            <a:r>
              <a:rPr lang="en-ZA" i="1" dirty="0" smtClean="0"/>
              <a:t>from of old”. </a:t>
            </a:r>
            <a:r>
              <a:rPr lang="en-ZA" dirty="0" smtClean="0"/>
              <a:t>This would describe the land of </a:t>
            </a:r>
            <a:r>
              <a:rPr lang="en-ZA" dirty="0" smtClean="0"/>
              <a:t>Abraham’s </a:t>
            </a:r>
            <a:r>
              <a:rPr lang="en-ZA" dirty="0" smtClean="0"/>
              <a:t>origin.</a:t>
            </a:r>
          </a:p>
          <a:p>
            <a:pPr>
              <a:lnSpc>
                <a:spcPts val="2200"/>
              </a:lnSpc>
            </a:pPr>
            <a:r>
              <a:rPr lang="en-ZA" b="1" i="1" dirty="0" smtClean="0"/>
              <a:t>The field:</a:t>
            </a:r>
            <a:r>
              <a:rPr lang="en-ZA" dirty="0" smtClean="0"/>
              <a:t> </a:t>
            </a:r>
            <a:r>
              <a:rPr lang="en-ZA" dirty="0" smtClean="0"/>
              <a:t>Isaac </a:t>
            </a:r>
            <a:r>
              <a:rPr lang="en-ZA" dirty="0" smtClean="0"/>
              <a:t>sent </a:t>
            </a:r>
            <a:r>
              <a:rPr lang="en-ZA" dirty="0" smtClean="0"/>
              <a:t>Jacob </a:t>
            </a:r>
            <a:r>
              <a:rPr lang="en-ZA" dirty="0" smtClean="0"/>
              <a:t>to </a:t>
            </a:r>
            <a:r>
              <a:rPr lang="en-ZA" dirty="0" err="1" smtClean="0"/>
              <a:t>Paddan</a:t>
            </a:r>
            <a:r>
              <a:rPr lang="en-ZA" dirty="0" smtClean="0"/>
              <a:t> Aram, which is where Haran is located. Now </a:t>
            </a:r>
            <a:r>
              <a:rPr lang="en-ZA" dirty="0" err="1" smtClean="0"/>
              <a:t>Paddan</a:t>
            </a:r>
            <a:r>
              <a:rPr lang="en-ZA" dirty="0" smtClean="0"/>
              <a:t> Aram literally means </a:t>
            </a:r>
            <a:r>
              <a:rPr lang="en-ZA" i="1" dirty="0" smtClean="0"/>
              <a:t>“field of exaltation</a:t>
            </a:r>
            <a:r>
              <a:rPr lang="en-ZA" dirty="0" smtClean="0"/>
              <a:t>” or </a:t>
            </a:r>
            <a:r>
              <a:rPr lang="en-ZA" i="1" dirty="0" smtClean="0"/>
              <a:t>“exalted field”. </a:t>
            </a:r>
            <a:r>
              <a:rPr lang="en-ZA" dirty="0" smtClean="0"/>
              <a:t>This was indeed a special place, this well, where </a:t>
            </a:r>
            <a:r>
              <a:rPr lang="en-ZA" dirty="0" smtClean="0"/>
              <a:t>Jacob </a:t>
            </a:r>
            <a:r>
              <a:rPr lang="en-ZA" dirty="0" smtClean="0"/>
              <a:t>meets Rachel is the same well where </a:t>
            </a:r>
            <a:r>
              <a:rPr lang="en-ZA" dirty="0" err="1" smtClean="0"/>
              <a:t>Eliezer</a:t>
            </a:r>
            <a:r>
              <a:rPr lang="en-ZA" dirty="0" smtClean="0"/>
              <a:t> met </a:t>
            </a:r>
            <a:r>
              <a:rPr lang="en-ZA" dirty="0" smtClean="0"/>
              <a:t>Rebecca.</a:t>
            </a:r>
            <a:endParaRPr lang="en-ZA" dirty="0" smtClean="0"/>
          </a:p>
          <a:p>
            <a:pPr>
              <a:lnSpc>
                <a:spcPts val="2400"/>
              </a:lnSpc>
            </a:pP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28</a:t>
            </a:fld>
            <a:endParaRPr lang="en-ZA"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SYMBOLS – FLOCKS OF SHEEP</a:t>
            </a:r>
            <a:endParaRPr lang="en-ZA" dirty="0"/>
          </a:p>
        </p:txBody>
      </p:sp>
      <p:sp>
        <p:nvSpPr>
          <p:cNvPr id="3" name="Content Placeholder 2"/>
          <p:cNvSpPr>
            <a:spLocks noGrp="1"/>
          </p:cNvSpPr>
          <p:nvPr>
            <p:ph idx="1"/>
          </p:nvPr>
        </p:nvSpPr>
        <p:spPr/>
        <p:txBody>
          <a:bodyPr>
            <a:noAutofit/>
          </a:bodyPr>
          <a:lstStyle/>
          <a:p>
            <a:pPr algn="ctr">
              <a:lnSpc>
                <a:spcPts val="2400"/>
              </a:lnSpc>
            </a:pPr>
            <a:r>
              <a:rPr lang="en-ZA" i="1" dirty="0" smtClean="0">
                <a:solidFill>
                  <a:srgbClr val="004821"/>
                </a:solidFill>
              </a:rPr>
              <a:t>And he looked and saw a well in the field, and saw three flocks of sheep lying by it, for out of that well they watered the flocks, and a large stone was on the well’s mouth</a:t>
            </a:r>
            <a:r>
              <a:rPr lang="en-ZA" b="1" i="1" dirty="0" smtClean="0">
                <a:solidFill>
                  <a:srgbClr val="004821"/>
                </a:solidFill>
              </a:rPr>
              <a:t>. </a:t>
            </a:r>
            <a:r>
              <a:rPr lang="en-ZA" b="1" i="1" dirty="0" smtClean="0">
                <a:solidFill>
                  <a:srgbClr val="004821"/>
                </a:solidFill>
              </a:rPr>
              <a:t>(</a:t>
            </a:r>
            <a:r>
              <a:rPr lang="en-ZA" b="1" i="1" dirty="0" smtClean="0">
                <a:solidFill>
                  <a:srgbClr val="004821"/>
                </a:solidFill>
              </a:rPr>
              <a:t>Genesis 29:2)</a:t>
            </a:r>
          </a:p>
          <a:p>
            <a:pPr>
              <a:lnSpc>
                <a:spcPts val="2400"/>
              </a:lnSpc>
            </a:pPr>
            <a:r>
              <a:rPr lang="en-ZA" dirty="0" smtClean="0"/>
              <a:t>Four symbols: Jacob </a:t>
            </a:r>
            <a:r>
              <a:rPr lang="en-ZA" dirty="0" smtClean="0"/>
              <a:t>sees </a:t>
            </a:r>
            <a:r>
              <a:rPr lang="en-ZA" dirty="0" smtClean="0"/>
              <a:t>three </a:t>
            </a:r>
            <a:r>
              <a:rPr lang="en-ZA" dirty="0" smtClean="0"/>
              <a:t>flocks of </a:t>
            </a:r>
            <a:r>
              <a:rPr lang="en-ZA" dirty="0" smtClean="0"/>
              <a:t>sheep (1) </a:t>
            </a:r>
            <a:r>
              <a:rPr lang="en-ZA" dirty="0" smtClean="0"/>
              <a:t>lying near the </a:t>
            </a:r>
            <a:r>
              <a:rPr lang="en-ZA" dirty="0" smtClean="0"/>
              <a:t>well (2) </a:t>
            </a:r>
            <a:r>
              <a:rPr lang="en-ZA" dirty="0" smtClean="0"/>
              <a:t>and a large </a:t>
            </a:r>
            <a:r>
              <a:rPr lang="en-ZA" dirty="0" smtClean="0"/>
              <a:t>stone (3) </a:t>
            </a:r>
            <a:r>
              <a:rPr lang="en-ZA" dirty="0" smtClean="0"/>
              <a:t>was on the well’s mouth. We also hear how the flocks are </a:t>
            </a:r>
            <a:r>
              <a:rPr lang="en-ZA" dirty="0" smtClean="0"/>
              <a:t>watered (4). </a:t>
            </a:r>
          </a:p>
          <a:p>
            <a:pPr>
              <a:lnSpc>
                <a:spcPts val="2400"/>
              </a:lnSpc>
            </a:pPr>
            <a:r>
              <a:rPr lang="en-ZA" b="1" dirty="0" smtClean="0"/>
              <a:t>FLOCKS OF SHEEP: </a:t>
            </a:r>
            <a:r>
              <a:rPr lang="en-ZA" dirty="0" smtClean="0"/>
              <a:t>When Jacob arrives, there were only three present. One thought on this number we’re given is that these three flocks represent the flocks, or children, of Shem, Ham and Japheth (Noah’s sons), since they repopulated the world. These were people of </a:t>
            </a:r>
            <a:r>
              <a:rPr lang="en-ZA" i="1" dirty="0" smtClean="0"/>
              <a:t>“</a:t>
            </a:r>
            <a:r>
              <a:rPr lang="en-ZA" i="1" dirty="0" err="1" smtClean="0"/>
              <a:t>qedem</a:t>
            </a:r>
            <a:r>
              <a:rPr lang="en-ZA" i="1" dirty="0" smtClean="0"/>
              <a:t>” or “antiquity” </a:t>
            </a:r>
            <a:r>
              <a:rPr lang="en-ZA" dirty="0" smtClean="0"/>
              <a:t>and have the authority to open the well. </a:t>
            </a:r>
          </a:p>
          <a:p>
            <a:pPr>
              <a:lnSpc>
                <a:spcPts val="2400"/>
              </a:lnSpc>
            </a:pPr>
            <a:r>
              <a:rPr lang="en-ZA" dirty="0" smtClean="0"/>
              <a:t>The </a:t>
            </a:r>
            <a:r>
              <a:rPr lang="en-ZA" dirty="0" smtClean="0"/>
              <a:t>rabbis also point out that the Hebrew words used to describe the </a:t>
            </a:r>
            <a:r>
              <a:rPr lang="en-ZA" dirty="0" smtClean="0"/>
              <a:t>three </a:t>
            </a:r>
            <a:r>
              <a:rPr lang="en-ZA" dirty="0" smtClean="0"/>
              <a:t>flocks </a:t>
            </a:r>
            <a:r>
              <a:rPr lang="en-ZA" i="1" dirty="0" smtClean="0"/>
              <a:t>“lying by the well”, or “beside it</a:t>
            </a:r>
            <a:r>
              <a:rPr lang="en-ZA" dirty="0" smtClean="0"/>
              <a:t>”, carries the connotation that they were fully dependent on it. “</a:t>
            </a:r>
            <a:r>
              <a:rPr lang="en-ZA" i="1" dirty="0" smtClean="0"/>
              <a:t>Wisdom”</a:t>
            </a:r>
            <a:r>
              <a:rPr lang="en-ZA" dirty="0" smtClean="0"/>
              <a:t> is symbolized by the water underground. It is buried, hidden, and accessible only to those willing to go to the effort to bring it to the surface. </a:t>
            </a:r>
          </a:p>
          <a:p>
            <a:pPr>
              <a:lnSpc>
                <a:spcPts val="2400"/>
              </a:lnSpc>
            </a:pPr>
            <a:endParaRPr lang="en-ZA"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29</a:t>
            </a:fld>
            <a:endParaRPr lang="en-ZA"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0" y="0"/>
            <a:ext cx="9144000" cy="1470025"/>
          </a:xfrm>
        </p:spPr>
        <p:txBody>
          <a:bodyPr/>
          <a:lstStyle/>
          <a:p>
            <a:r>
              <a:rPr lang="en-ZA" dirty="0" smtClean="0"/>
              <a:t>VAYETSE “And he went out</a:t>
            </a:r>
            <a:r>
              <a:rPr lang="en-US" i="1" dirty="0" smtClean="0"/>
              <a:t>”</a:t>
            </a:r>
            <a:endParaRPr lang="en-ZA" i="1" dirty="0"/>
          </a:p>
        </p:txBody>
      </p:sp>
      <p:sp>
        <p:nvSpPr>
          <p:cNvPr id="5" name="Subtitle 4"/>
          <p:cNvSpPr>
            <a:spLocks noGrp="1"/>
          </p:cNvSpPr>
          <p:nvPr>
            <p:ph type="subTitle" idx="1"/>
          </p:nvPr>
        </p:nvSpPr>
        <p:spPr>
          <a:xfrm>
            <a:off x="323528" y="5013176"/>
            <a:ext cx="8496944" cy="1412776"/>
          </a:xfrm>
        </p:spPr>
        <p:txBody>
          <a:bodyPr>
            <a:noAutofit/>
          </a:bodyPr>
          <a:lstStyle/>
          <a:p>
            <a:pPr>
              <a:lnSpc>
                <a:spcPts val="2400"/>
              </a:lnSpc>
            </a:pPr>
            <a:r>
              <a:rPr lang="en-ZA" sz="2800" b="1" dirty="0" smtClean="0"/>
              <a:t>Torah:</a:t>
            </a:r>
            <a:r>
              <a:rPr lang="en-ZA" sz="2800" dirty="0" smtClean="0"/>
              <a:t> Genesis: 28:10-32:3</a:t>
            </a:r>
          </a:p>
          <a:p>
            <a:pPr>
              <a:lnSpc>
                <a:spcPts val="2400"/>
              </a:lnSpc>
            </a:pPr>
            <a:r>
              <a:rPr lang="en-ZA" sz="2800" b="1" dirty="0" err="1" smtClean="0"/>
              <a:t>Haftorah</a:t>
            </a:r>
            <a:r>
              <a:rPr lang="en-ZA" sz="2800" b="1" dirty="0" smtClean="0"/>
              <a:t>:  </a:t>
            </a:r>
            <a:r>
              <a:rPr lang="en-ZA" sz="2800" dirty="0" smtClean="0"/>
              <a:t>Hosea 11:7-14:9</a:t>
            </a:r>
          </a:p>
          <a:p>
            <a:pPr>
              <a:lnSpc>
                <a:spcPts val="2400"/>
              </a:lnSpc>
            </a:pPr>
            <a:r>
              <a:rPr lang="en-ZA" sz="2800" b="1" dirty="0" err="1" smtClean="0"/>
              <a:t>B’rit</a:t>
            </a:r>
            <a:r>
              <a:rPr lang="en-ZA" sz="2800" b="1" dirty="0" smtClean="0"/>
              <a:t> </a:t>
            </a:r>
            <a:r>
              <a:rPr lang="en-ZA" sz="2800" b="1" dirty="0" err="1" smtClean="0"/>
              <a:t>Chadashah</a:t>
            </a:r>
            <a:r>
              <a:rPr lang="en-ZA" sz="2800" dirty="0" smtClean="0"/>
              <a:t>: John 1:19-51</a:t>
            </a:r>
          </a:p>
          <a:p>
            <a:pPr>
              <a:lnSpc>
                <a:spcPts val="2300"/>
              </a:lnSpc>
            </a:pPr>
            <a:r>
              <a:rPr lang="en-ZA" sz="1800" i="1" dirty="0" smtClean="0">
                <a:solidFill>
                  <a:schemeClr val="accent6">
                    <a:lumMod val="50000"/>
                  </a:schemeClr>
                </a:solidFill>
              </a:rPr>
              <a:t>All references: The Scripture 1998+ unless otherwise noted</a:t>
            </a:r>
            <a:endParaRPr lang="en-ZA" sz="1800" dirty="0" smtClean="0"/>
          </a:p>
          <a:p>
            <a:pPr algn="l">
              <a:lnSpc>
                <a:spcPts val="2300"/>
              </a:lnSpc>
              <a:buFont typeface="Arial" pitchFamily="34" charset="0"/>
              <a:buChar char="•"/>
            </a:pPr>
            <a:endParaRPr lang="en-ZA" sz="2400" b="0" dirty="0" smtClean="0"/>
          </a:p>
          <a:p>
            <a:r>
              <a:rPr lang="en-ZA" sz="2800" dirty="0" smtClean="0"/>
              <a:t/>
            </a:r>
            <a:br>
              <a:rPr lang="en-ZA" sz="2800" dirty="0" smtClean="0"/>
            </a:br>
            <a:endParaRPr lang="en-ZA" sz="2800" dirty="0"/>
          </a:p>
        </p:txBody>
      </p:sp>
      <p:sp>
        <p:nvSpPr>
          <p:cNvPr id="8" name="Slide Number Placeholder 7"/>
          <p:cNvSpPr>
            <a:spLocks noGrp="1"/>
          </p:cNvSpPr>
          <p:nvPr>
            <p:ph type="sldNum" sz="quarter" idx="12"/>
          </p:nvPr>
        </p:nvSpPr>
        <p:spPr/>
        <p:txBody>
          <a:bodyPr/>
          <a:lstStyle/>
          <a:p>
            <a:pPr>
              <a:defRPr/>
            </a:pPr>
            <a:fld id="{757FE7B4-5ECE-4941-A25E-1C41B54B892F}" type="slidenum">
              <a:rPr lang="en-ZA" smtClean="0"/>
              <a:pPr>
                <a:defRPr/>
              </a:pPr>
              <a:t>3</a:t>
            </a:fld>
            <a:endParaRPr lang="en-ZA" dirty="0"/>
          </a:p>
        </p:txBody>
      </p:sp>
      <p:pic>
        <p:nvPicPr>
          <p:cNvPr id="7" name="Picture 6" descr="jacob1.jpg"/>
          <p:cNvPicPr>
            <a:picLocks noChangeAspect="1"/>
          </p:cNvPicPr>
          <p:nvPr/>
        </p:nvPicPr>
        <p:blipFill>
          <a:blip r:embed="rId2" cstate="print"/>
          <a:stretch>
            <a:fillRect/>
          </a:stretch>
        </p:blipFill>
        <p:spPr>
          <a:xfrm>
            <a:off x="1691680" y="1340768"/>
            <a:ext cx="5715000" cy="3409950"/>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SYMBOLS – </a:t>
            </a:r>
            <a:r>
              <a:rPr lang="en-ZA" dirty="0" smtClean="0"/>
              <a:t>HEAVY STONE</a:t>
            </a:r>
            <a:endParaRPr lang="en-ZA" dirty="0"/>
          </a:p>
        </p:txBody>
      </p:sp>
      <p:sp>
        <p:nvSpPr>
          <p:cNvPr id="3" name="Content Placeholder 2"/>
          <p:cNvSpPr>
            <a:spLocks noGrp="1"/>
          </p:cNvSpPr>
          <p:nvPr>
            <p:ph idx="1"/>
          </p:nvPr>
        </p:nvSpPr>
        <p:spPr/>
        <p:txBody>
          <a:bodyPr>
            <a:normAutofit/>
          </a:bodyPr>
          <a:lstStyle/>
          <a:p>
            <a:r>
              <a:rPr lang="en-ZA" dirty="0" smtClean="0"/>
              <a:t>This type of well closure was common. </a:t>
            </a:r>
            <a:r>
              <a:rPr lang="en-ZA" dirty="0" smtClean="0"/>
              <a:t>The </a:t>
            </a:r>
            <a:r>
              <a:rPr lang="en-ZA" dirty="0" smtClean="0"/>
              <a:t>rabbis point out that in the Hebrew, it is stressed that the stone used to close the well was indeed very large. The residents make sure that the water is fairly distributed by ensuring that it is only when all the shepherds of the city are gathered together that they will be able to water their flocks. </a:t>
            </a:r>
            <a:r>
              <a:rPr lang="en-ZA" dirty="0" smtClean="0"/>
              <a:t>It </a:t>
            </a:r>
            <a:r>
              <a:rPr lang="en-ZA" dirty="0" smtClean="0"/>
              <a:t>was probably the only source of water for the city and they wanted to keep it secure. </a:t>
            </a:r>
            <a:r>
              <a:rPr lang="en-ZA" dirty="0" smtClean="0"/>
              <a:t>It </a:t>
            </a:r>
            <a:r>
              <a:rPr lang="en-ZA" dirty="0" smtClean="0"/>
              <a:t>was owned by </a:t>
            </a:r>
            <a:r>
              <a:rPr lang="en-ZA" dirty="0" err="1" smtClean="0"/>
              <a:t>Laban</a:t>
            </a:r>
            <a:r>
              <a:rPr lang="en-ZA" dirty="0" smtClean="0"/>
              <a:t>, in that this city was founded by Abraham’s father </a:t>
            </a:r>
            <a:r>
              <a:rPr lang="en-ZA" dirty="0" err="1" smtClean="0"/>
              <a:t>Terah</a:t>
            </a:r>
            <a:r>
              <a:rPr lang="en-ZA" dirty="0" smtClean="0"/>
              <a:t> and </a:t>
            </a:r>
            <a:r>
              <a:rPr lang="en-ZA" dirty="0" err="1" smtClean="0"/>
              <a:t>Laban</a:t>
            </a:r>
            <a:r>
              <a:rPr lang="en-ZA" dirty="0" smtClean="0"/>
              <a:t> was the patriarch at this time. </a:t>
            </a:r>
          </a:p>
          <a:p>
            <a:r>
              <a:rPr lang="en-ZA" dirty="0" smtClean="0"/>
              <a:t>We </a:t>
            </a:r>
            <a:r>
              <a:rPr lang="en-ZA" dirty="0" smtClean="0"/>
              <a:t>understand that the </a:t>
            </a:r>
            <a:r>
              <a:rPr lang="en-ZA" dirty="0" smtClean="0"/>
              <a:t>Messiah is our </a:t>
            </a:r>
            <a:r>
              <a:rPr lang="en-ZA" i="1" dirty="0" smtClean="0"/>
              <a:t>“stone”. </a:t>
            </a:r>
            <a:r>
              <a:rPr lang="en-ZA" dirty="0" smtClean="0"/>
              <a:t>He is also </a:t>
            </a:r>
            <a:r>
              <a:rPr lang="en-ZA" dirty="0" smtClean="0"/>
              <a:t>the </a:t>
            </a:r>
            <a:r>
              <a:rPr lang="en-ZA" i="1" dirty="0" smtClean="0"/>
              <a:t>“</a:t>
            </a:r>
            <a:r>
              <a:rPr lang="en-ZA" i="1" dirty="0" smtClean="0"/>
              <a:t>living waters” </a:t>
            </a:r>
            <a:r>
              <a:rPr lang="en-ZA" dirty="0" smtClean="0"/>
              <a:t>or the Torah, which is flowing in the well. The heavy stone serves as sort of a </a:t>
            </a:r>
            <a:r>
              <a:rPr lang="en-ZA" i="1" dirty="0" smtClean="0"/>
              <a:t>“lock</a:t>
            </a:r>
            <a:r>
              <a:rPr lang="en-ZA" i="1" dirty="0" smtClean="0"/>
              <a:t>” </a:t>
            </a:r>
            <a:r>
              <a:rPr lang="en-ZA" dirty="0" smtClean="0"/>
              <a:t>for </a:t>
            </a:r>
            <a:r>
              <a:rPr lang="en-ZA" dirty="0" smtClean="0"/>
              <a:t>the well, preventing unauthorized and uncontrolled use of its water. </a:t>
            </a:r>
            <a:r>
              <a:rPr lang="he-IL" dirty="0" smtClean="0"/>
              <a:t>יהושע</a:t>
            </a:r>
            <a:r>
              <a:rPr lang="en-ZA" dirty="0" smtClean="0"/>
              <a:t> </a:t>
            </a:r>
            <a:r>
              <a:rPr lang="en-ZA" dirty="0" smtClean="0"/>
              <a:t>came to </a:t>
            </a:r>
            <a:r>
              <a:rPr lang="en-ZA" dirty="0" smtClean="0"/>
              <a:t>unlock the </a:t>
            </a:r>
            <a:r>
              <a:rPr lang="en-ZA" dirty="0" smtClean="0"/>
              <a:t>Torah by properly interpreting it</a:t>
            </a:r>
            <a:r>
              <a:rPr lang="en-ZA" dirty="0" smtClean="0"/>
              <a:t>: </a:t>
            </a:r>
          </a:p>
          <a:p>
            <a:pPr algn="ctr"/>
            <a:r>
              <a:rPr lang="en-ZA" i="1" dirty="0" smtClean="0">
                <a:solidFill>
                  <a:srgbClr val="004821"/>
                </a:solidFill>
              </a:rPr>
              <a:t>“Do not think that I came to destroy the Torah or the Prophets</a:t>
            </a:r>
            <a:r>
              <a:rPr lang="en-ZA" i="1" dirty="0" smtClean="0">
                <a:solidFill>
                  <a:srgbClr val="004821"/>
                </a:solidFill>
              </a:rPr>
              <a:t>. </a:t>
            </a:r>
            <a:r>
              <a:rPr lang="en-ZA" i="1" dirty="0" smtClean="0">
                <a:solidFill>
                  <a:srgbClr val="004821"/>
                </a:solidFill>
              </a:rPr>
              <a:t>I did not come to destroy but to complete</a:t>
            </a:r>
            <a:r>
              <a:rPr lang="en-ZA" b="1" i="1" dirty="0" smtClean="0">
                <a:solidFill>
                  <a:srgbClr val="004821"/>
                </a:solidFill>
              </a:rPr>
              <a:t>. </a:t>
            </a:r>
            <a:r>
              <a:rPr lang="en-ZA" b="1" i="1" dirty="0" smtClean="0">
                <a:solidFill>
                  <a:srgbClr val="004821"/>
                </a:solidFill>
              </a:rPr>
              <a:t>(</a:t>
            </a:r>
            <a:r>
              <a:rPr lang="en-ZA" b="1" i="1" dirty="0" smtClean="0">
                <a:solidFill>
                  <a:srgbClr val="004821"/>
                </a:solidFill>
              </a:rPr>
              <a:t>Matthew 5:17)</a:t>
            </a:r>
          </a:p>
          <a:p>
            <a:endParaRPr lang="en-ZA" dirty="0" smtClean="0"/>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30</a:t>
            </a:fld>
            <a:endParaRPr lang="en-ZA"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SYMBOLS – </a:t>
            </a:r>
            <a:r>
              <a:rPr lang="en-ZA" dirty="0" smtClean="0"/>
              <a:t>WELL</a:t>
            </a:r>
            <a:endParaRPr lang="en-ZA" dirty="0"/>
          </a:p>
        </p:txBody>
      </p:sp>
      <p:sp>
        <p:nvSpPr>
          <p:cNvPr id="3" name="Content Placeholder 2"/>
          <p:cNvSpPr>
            <a:spLocks noGrp="1"/>
          </p:cNvSpPr>
          <p:nvPr>
            <p:ph idx="1"/>
          </p:nvPr>
        </p:nvSpPr>
        <p:spPr/>
        <p:txBody>
          <a:bodyPr>
            <a:noAutofit/>
          </a:bodyPr>
          <a:lstStyle/>
          <a:p>
            <a:pPr>
              <a:lnSpc>
                <a:spcPts val="2100"/>
              </a:lnSpc>
            </a:pPr>
            <a:r>
              <a:rPr lang="en-ZA" dirty="0" smtClean="0"/>
              <a:t>The word </a:t>
            </a:r>
            <a:r>
              <a:rPr lang="en-ZA" i="1" dirty="0" smtClean="0"/>
              <a:t>“well” (</a:t>
            </a:r>
            <a:r>
              <a:rPr lang="en-ZA" i="1" dirty="0" err="1" smtClean="0"/>
              <a:t>ba’er</a:t>
            </a:r>
            <a:r>
              <a:rPr lang="en-ZA" i="1" dirty="0" smtClean="0"/>
              <a:t>) </a:t>
            </a:r>
            <a:r>
              <a:rPr lang="en-ZA" dirty="0" smtClean="0"/>
              <a:t>appears </a:t>
            </a:r>
            <a:r>
              <a:rPr lang="en-ZA" dirty="0" smtClean="0"/>
              <a:t>seven times in the first 12 verses of chapter 29. It is a </a:t>
            </a:r>
            <a:r>
              <a:rPr lang="en-ZA" dirty="0" smtClean="0"/>
              <a:t>key word</a:t>
            </a:r>
            <a:r>
              <a:rPr lang="en-ZA" dirty="0" smtClean="0"/>
              <a:t>, but it also should be noted that beginning with the 3rd appearance of the word </a:t>
            </a:r>
            <a:r>
              <a:rPr lang="en-ZA" i="1" dirty="0" smtClean="0"/>
              <a:t>“well” </a:t>
            </a:r>
            <a:r>
              <a:rPr lang="en-ZA" dirty="0" smtClean="0"/>
              <a:t>and continuing </a:t>
            </a:r>
            <a:r>
              <a:rPr lang="en-ZA" dirty="0" smtClean="0"/>
              <a:t>through the 7th, </a:t>
            </a:r>
            <a:r>
              <a:rPr lang="en-ZA" dirty="0" smtClean="0"/>
              <a:t>well is </a:t>
            </a:r>
            <a:r>
              <a:rPr lang="en-ZA" dirty="0" smtClean="0"/>
              <a:t>mentioned together with the </a:t>
            </a:r>
            <a:r>
              <a:rPr lang="en-ZA" i="1" dirty="0" smtClean="0"/>
              <a:t>“stone” </a:t>
            </a:r>
            <a:r>
              <a:rPr lang="en-ZA" i="1" dirty="0" smtClean="0"/>
              <a:t> </a:t>
            </a:r>
            <a:r>
              <a:rPr lang="en-ZA" dirty="0" smtClean="0"/>
              <a:t>that </a:t>
            </a:r>
            <a:r>
              <a:rPr lang="en-ZA" dirty="0" smtClean="0"/>
              <a:t>lies upon its mouth. Our drama revolves around rolling the </a:t>
            </a:r>
            <a:r>
              <a:rPr lang="en-ZA" i="1" dirty="0" smtClean="0"/>
              <a:t>“stone” </a:t>
            </a:r>
            <a:r>
              <a:rPr lang="en-ZA" dirty="0" smtClean="0"/>
              <a:t>off of the mouth of the well. </a:t>
            </a:r>
            <a:r>
              <a:rPr lang="en-ZA" dirty="0" smtClean="0"/>
              <a:t>A </a:t>
            </a:r>
            <a:r>
              <a:rPr lang="en-ZA" i="1" dirty="0" smtClean="0"/>
              <a:t>“well”</a:t>
            </a:r>
            <a:r>
              <a:rPr lang="en-ZA" dirty="0" smtClean="0"/>
              <a:t> is </a:t>
            </a:r>
            <a:r>
              <a:rPr lang="en-ZA" dirty="0" smtClean="0"/>
              <a:t>a </a:t>
            </a:r>
            <a:r>
              <a:rPr lang="en-ZA" dirty="0" smtClean="0"/>
              <a:t>metaphor for a wife in both Proverbs and Song of Solomon:</a:t>
            </a:r>
          </a:p>
          <a:p>
            <a:pPr algn="ctr">
              <a:lnSpc>
                <a:spcPts val="2100"/>
              </a:lnSpc>
            </a:pPr>
            <a:r>
              <a:rPr lang="en-ZA" i="1" dirty="0" smtClean="0">
                <a:solidFill>
                  <a:srgbClr val="004821"/>
                </a:solidFill>
              </a:rPr>
              <a:t>Drink water from your own cistern, And running water from your own well. </a:t>
            </a:r>
            <a:r>
              <a:rPr lang="en-ZA" i="1" dirty="0" smtClean="0">
                <a:solidFill>
                  <a:srgbClr val="004821"/>
                </a:solidFill>
              </a:rPr>
              <a:t>.. </a:t>
            </a:r>
            <a:r>
              <a:rPr lang="en-ZA" i="1" dirty="0" smtClean="0">
                <a:solidFill>
                  <a:srgbClr val="004821"/>
                </a:solidFill>
              </a:rPr>
              <a:t>Let your fountain be blessed, And rejoice with the wife of your </a:t>
            </a:r>
            <a:r>
              <a:rPr lang="en-ZA" i="1" dirty="0" smtClean="0">
                <a:solidFill>
                  <a:srgbClr val="004821"/>
                </a:solidFill>
              </a:rPr>
              <a:t>youth </a:t>
            </a:r>
            <a:r>
              <a:rPr lang="en-ZA" b="1" i="1" dirty="0" smtClean="0">
                <a:solidFill>
                  <a:srgbClr val="004821"/>
                </a:solidFill>
              </a:rPr>
              <a:t>(</a:t>
            </a:r>
            <a:r>
              <a:rPr lang="en-ZA" b="1" i="1" dirty="0" smtClean="0">
                <a:solidFill>
                  <a:srgbClr val="004821"/>
                </a:solidFill>
              </a:rPr>
              <a:t>Proverbs 5:15-18)</a:t>
            </a:r>
          </a:p>
          <a:p>
            <a:pPr algn="ctr">
              <a:lnSpc>
                <a:spcPts val="2100"/>
              </a:lnSpc>
            </a:pPr>
            <a:r>
              <a:rPr lang="en-ZA" i="1" dirty="0" smtClean="0">
                <a:solidFill>
                  <a:srgbClr val="004821"/>
                </a:solidFill>
              </a:rPr>
              <a:t>A garden locked is my sister, my bride, A fountain locked, a spring sealed up. </a:t>
            </a:r>
            <a:r>
              <a:rPr lang="en-ZA" i="1" dirty="0" smtClean="0">
                <a:solidFill>
                  <a:srgbClr val="004821"/>
                </a:solidFill>
              </a:rPr>
              <a:t>.. </a:t>
            </a:r>
            <a:r>
              <a:rPr lang="en-ZA" i="1" dirty="0" smtClean="0">
                <a:solidFill>
                  <a:srgbClr val="004821"/>
                </a:solidFill>
              </a:rPr>
              <a:t>A garden spring, A well of living waters, And streams from </a:t>
            </a:r>
            <a:r>
              <a:rPr lang="en-ZA" i="1" dirty="0" err="1" smtClean="0">
                <a:solidFill>
                  <a:srgbClr val="004821"/>
                </a:solidFill>
              </a:rPr>
              <a:t>Leḇanon</a:t>
            </a:r>
            <a:r>
              <a:rPr lang="en-ZA" b="1" i="1" dirty="0" smtClean="0">
                <a:solidFill>
                  <a:srgbClr val="004821"/>
                </a:solidFill>
              </a:rPr>
              <a:t>. </a:t>
            </a:r>
            <a:r>
              <a:rPr lang="en-ZA" b="1" i="1" dirty="0" smtClean="0">
                <a:solidFill>
                  <a:srgbClr val="004821"/>
                </a:solidFill>
              </a:rPr>
              <a:t>(</a:t>
            </a:r>
            <a:r>
              <a:rPr lang="en-ZA" b="1" i="1" dirty="0" smtClean="0">
                <a:solidFill>
                  <a:srgbClr val="004821"/>
                </a:solidFill>
              </a:rPr>
              <a:t>Song of Solomon 4:12-15)</a:t>
            </a:r>
          </a:p>
          <a:p>
            <a:pPr>
              <a:lnSpc>
                <a:spcPts val="2100"/>
              </a:lnSpc>
            </a:pPr>
            <a:r>
              <a:rPr lang="en-ZA" dirty="0" smtClean="0"/>
              <a:t>The </a:t>
            </a:r>
            <a:r>
              <a:rPr lang="en-ZA" i="1" dirty="0" smtClean="0"/>
              <a:t>“well” </a:t>
            </a:r>
            <a:r>
              <a:rPr lang="en-ZA" dirty="0" smtClean="0"/>
              <a:t>becomes the bride, the one with whom the bridegroom </a:t>
            </a:r>
            <a:r>
              <a:rPr lang="en-ZA" dirty="0" smtClean="0"/>
              <a:t>is intimate </a:t>
            </a:r>
            <a:r>
              <a:rPr lang="en-ZA" dirty="0" smtClean="0"/>
              <a:t>with. The pleasure derived from drinking the cool water of one’s well is an image of </a:t>
            </a:r>
            <a:r>
              <a:rPr lang="en-ZA" dirty="0" smtClean="0"/>
              <a:t>the love </a:t>
            </a:r>
            <a:r>
              <a:rPr lang="en-ZA" dirty="0" smtClean="0"/>
              <a:t>of a man for the wife who is his, alone. It is also interesting that the word </a:t>
            </a:r>
            <a:r>
              <a:rPr lang="en-ZA" i="1" dirty="0" smtClean="0"/>
              <a:t>“Torah” </a:t>
            </a:r>
            <a:r>
              <a:rPr lang="en-ZA" dirty="0" smtClean="0"/>
              <a:t>is a feminine </a:t>
            </a:r>
            <a:r>
              <a:rPr lang="en-ZA" dirty="0" smtClean="0"/>
              <a:t>word, so we can make the connection of drinking from the living waters of the Torah, </a:t>
            </a:r>
            <a:r>
              <a:rPr lang="en-ZA" dirty="0" smtClean="0"/>
              <a:t>the Living </a:t>
            </a:r>
            <a:r>
              <a:rPr lang="en-ZA" dirty="0" smtClean="0"/>
              <a:t>Word.</a:t>
            </a:r>
          </a:p>
          <a:p>
            <a:pPr>
              <a:lnSpc>
                <a:spcPts val="2100"/>
              </a:lnSpc>
            </a:pPr>
            <a:endParaRPr lang="en-ZA"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31</a:t>
            </a:fld>
            <a:endParaRPr lang="en-ZA"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SYMBOLS – </a:t>
            </a:r>
            <a:r>
              <a:rPr lang="en-ZA" dirty="0" smtClean="0"/>
              <a:t>LIVING WATER</a:t>
            </a:r>
            <a:endParaRPr lang="en-ZA" dirty="0"/>
          </a:p>
        </p:txBody>
      </p:sp>
      <p:sp>
        <p:nvSpPr>
          <p:cNvPr id="3" name="Content Placeholder 2"/>
          <p:cNvSpPr>
            <a:spLocks noGrp="1"/>
          </p:cNvSpPr>
          <p:nvPr>
            <p:ph idx="1"/>
          </p:nvPr>
        </p:nvSpPr>
        <p:spPr/>
        <p:txBody>
          <a:bodyPr>
            <a:normAutofit/>
          </a:bodyPr>
          <a:lstStyle/>
          <a:p>
            <a:r>
              <a:rPr lang="en-ZA" dirty="0" smtClean="0"/>
              <a:t>The weight of the stone ensured that it was only when all the shepherds of the city are </a:t>
            </a:r>
            <a:r>
              <a:rPr lang="en-ZA" dirty="0" smtClean="0"/>
              <a:t>gathered together </a:t>
            </a:r>
            <a:r>
              <a:rPr lang="en-ZA" dirty="0" smtClean="0"/>
              <a:t>(i.e. all tribes restored) that they would be able to water their flocks. Thus we see </a:t>
            </a:r>
            <a:r>
              <a:rPr lang="en-ZA" dirty="0" smtClean="0"/>
              <a:t>Jacob (</a:t>
            </a:r>
            <a:r>
              <a:rPr lang="en-ZA" dirty="0" smtClean="0"/>
              <a:t>Israel), is like a key who is able to singlehandedly unlock the secret of the well (stone is Messiah</a:t>
            </a:r>
            <a:r>
              <a:rPr lang="en-ZA" dirty="0" smtClean="0"/>
              <a:t>) and </a:t>
            </a:r>
            <a:r>
              <a:rPr lang="en-ZA" dirty="0" smtClean="0"/>
              <a:t>make available the “</a:t>
            </a:r>
            <a:r>
              <a:rPr lang="en-ZA" i="1" dirty="0" smtClean="0"/>
              <a:t>living water” </a:t>
            </a:r>
            <a:r>
              <a:rPr lang="en-ZA" dirty="0" smtClean="0"/>
              <a:t>for the bride. It is through Jacob that </a:t>
            </a:r>
            <a:r>
              <a:rPr lang="he-IL" dirty="0" smtClean="0"/>
              <a:t>יהושע</a:t>
            </a:r>
            <a:r>
              <a:rPr lang="en-ZA" dirty="0" smtClean="0"/>
              <a:t> </a:t>
            </a:r>
            <a:r>
              <a:rPr lang="en-ZA" dirty="0" smtClean="0"/>
              <a:t>the </a:t>
            </a:r>
            <a:r>
              <a:rPr lang="en-ZA" dirty="0" smtClean="0"/>
              <a:t>Messiah would </a:t>
            </a:r>
            <a:r>
              <a:rPr lang="en-ZA" dirty="0" smtClean="0"/>
              <a:t>come. The </a:t>
            </a:r>
            <a:r>
              <a:rPr lang="en-ZA" i="1" dirty="0" smtClean="0"/>
              <a:t>“stone” </a:t>
            </a:r>
            <a:r>
              <a:rPr lang="en-ZA" dirty="0" smtClean="0"/>
              <a:t>can also be a reference to the large </a:t>
            </a:r>
            <a:r>
              <a:rPr lang="en-ZA" i="1" dirty="0" smtClean="0"/>
              <a:t>“stone” </a:t>
            </a:r>
            <a:r>
              <a:rPr lang="en-ZA" dirty="0" smtClean="0"/>
              <a:t>that was placed over </a:t>
            </a:r>
            <a:r>
              <a:rPr lang="en-ZA" dirty="0" smtClean="0"/>
              <a:t>the mouth </a:t>
            </a:r>
            <a:r>
              <a:rPr lang="en-ZA" dirty="0" smtClean="0"/>
              <a:t>of </a:t>
            </a:r>
            <a:r>
              <a:rPr lang="he-IL" dirty="0" smtClean="0"/>
              <a:t>יהושע</a:t>
            </a:r>
            <a:r>
              <a:rPr lang="en-ZA" dirty="0" smtClean="0"/>
              <a:t>’s </a:t>
            </a:r>
            <a:r>
              <a:rPr lang="en-ZA" dirty="0" smtClean="0"/>
              <a:t>tomb. We know that the </a:t>
            </a:r>
            <a:r>
              <a:rPr lang="en-ZA" i="1" dirty="0" smtClean="0"/>
              <a:t>“stone” </a:t>
            </a:r>
            <a:r>
              <a:rPr lang="en-ZA" dirty="0" smtClean="0"/>
              <a:t>was rolled away so the good news could </a:t>
            </a:r>
            <a:r>
              <a:rPr lang="en-ZA" dirty="0" smtClean="0"/>
              <a:t>pour forth </a:t>
            </a:r>
            <a:r>
              <a:rPr lang="en-ZA" dirty="0" smtClean="0"/>
              <a:t>like </a:t>
            </a:r>
            <a:r>
              <a:rPr lang="en-ZA" i="1" dirty="0" smtClean="0"/>
              <a:t>“living water”:</a:t>
            </a:r>
            <a:endParaRPr lang="en-ZA" i="1" dirty="0" smtClean="0">
              <a:solidFill>
                <a:srgbClr val="004821"/>
              </a:solidFill>
            </a:endParaRPr>
          </a:p>
          <a:p>
            <a:pPr algn="ctr"/>
            <a:r>
              <a:rPr lang="he-IL" i="1" dirty="0" smtClean="0">
                <a:solidFill>
                  <a:srgbClr val="004821"/>
                </a:solidFill>
              </a:rPr>
              <a:t>יהושע</a:t>
            </a:r>
            <a:r>
              <a:rPr lang="en-ZA" i="1" dirty="0" smtClean="0">
                <a:solidFill>
                  <a:srgbClr val="004821"/>
                </a:solidFill>
              </a:rPr>
              <a:t> answered and said to her, “Everyone drinking of this water shall thirst again, but whoever drinks of the water I give him shall certainly never thirst. And the water that I give him shall become in him a fountain of water springing up into everlasting life.” </a:t>
            </a:r>
          </a:p>
          <a:p>
            <a:pPr algn="ctr"/>
            <a:r>
              <a:rPr lang="en-US" b="1" i="1" dirty="0" smtClean="0">
                <a:solidFill>
                  <a:srgbClr val="004821"/>
                </a:solidFill>
              </a:rPr>
              <a:t>(John 4:13-14)</a:t>
            </a:r>
          </a:p>
          <a:p>
            <a:endParaRPr lang="en-US" dirty="0" smtClean="0"/>
          </a:p>
          <a:p>
            <a:endParaRPr lang="en-ZA" dirty="0" smtClean="0"/>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32</a:t>
            </a:fld>
            <a:endParaRPr lang="en-ZA"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FLOCKS OF THE EARTH</a:t>
            </a:r>
            <a:endParaRPr lang="en-ZA" dirty="0"/>
          </a:p>
        </p:txBody>
      </p:sp>
      <p:sp>
        <p:nvSpPr>
          <p:cNvPr id="3" name="Content Placeholder 2"/>
          <p:cNvSpPr>
            <a:spLocks noGrp="1"/>
          </p:cNvSpPr>
          <p:nvPr>
            <p:ph idx="1"/>
          </p:nvPr>
        </p:nvSpPr>
        <p:spPr/>
        <p:txBody>
          <a:bodyPr>
            <a:normAutofit fontScale="25000" lnSpcReduction="20000"/>
          </a:bodyPr>
          <a:lstStyle/>
          <a:p>
            <a:pPr algn="ctr">
              <a:lnSpc>
                <a:spcPts val="2500"/>
              </a:lnSpc>
            </a:pPr>
            <a:r>
              <a:rPr lang="en-ZA" sz="8800" i="1" dirty="0" smtClean="0">
                <a:solidFill>
                  <a:srgbClr val="004821"/>
                </a:solidFill>
              </a:rPr>
              <a:t>While he was still speaking with them, </a:t>
            </a:r>
            <a:r>
              <a:rPr lang="en-ZA" sz="8800" i="1" dirty="0" err="1" smtClean="0">
                <a:solidFill>
                  <a:srgbClr val="004821"/>
                </a:solidFill>
              </a:rPr>
              <a:t>Raḥĕl</a:t>
            </a:r>
            <a:r>
              <a:rPr lang="en-ZA" sz="8800" i="1" dirty="0" smtClean="0">
                <a:solidFill>
                  <a:srgbClr val="004821"/>
                </a:solidFill>
              </a:rPr>
              <a:t> came with her father’s sheep, for she was a shepherdess. And it came to be, when </a:t>
            </a:r>
            <a:r>
              <a:rPr lang="en-ZA" sz="8800" i="1" dirty="0" err="1" smtClean="0">
                <a:solidFill>
                  <a:srgbClr val="004821"/>
                </a:solidFill>
              </a:rPr>
              <a:t>Yaʽaqob</a:t>
            </a:r>
            <a:r>
              <a:rPr lang="en-ZA" sz="8800" i="1" dirty="0" smtClean="0">
                <a:solidFill>
                  <a:srgbClr val="004821"/>
                </a:solidFill>
              </a:rPr>
              <a:t>̱ saw </a:t>
            </a:r>
            <a:r>
              <a:rPr lang="en-ZA" sz="8800" i="1" dirty="0" err="1" smtClean="0">
                <a:solidFill>
                  <a:srgbClr val="004821"/>
                </a:solidFill>
              </a:rPr>
              <a:t>Raḥĕl</a:t>
            </a:r>
            <a:r>
              <a:rPr lang="en-ZA" sz="8800" i="1" dirty="0" smtClean="0">
                <a:solidFill>
                  <a:srgbClr val="004821"/>
                </a:solidFill>
              </a:rPr>
              <a:t> the daughter of </a:t>
            </a:r>
            <a:r>
              <a:rPr lang="en-ZA" sz="8800" i="1" dirty="0" err="1" smtClean="0">
                <a:solidFill>
                  <a:srgbClr val="004821"/>
                </a:solidFill>
              </a:rPr>
              <a:t>Laḇan</a:t>
            </a:r>
            <a:r>
              <a:rPr lang="en-ZA" sz="8800" i="1" dirty="0" smtClean="0">
                <a:solidFill>
                  <a:srgbClr val="004821"/>
                </a:solidFill>
              </a:rPr>
              <a:t> his mother’s brother, and the sheep of </a:t>
            </a:r>
            <a:r>
              <a:rPr lang="en-ZA" sz="8800" i="1" dirty="0" err="1" smtClean="0">
                <a:solidFill>
                  <a:srgbClr val="004821"/>
                </a:solidFill>
              </a:rPr>
              <a:t>Laḇan</a:t>
            </a:r>
            <a:r>
              <a:rPr lang="en-ZA" sz="8800" i="1" dirty="0" smtClean="0">
                <a:solidFill>
                  <a:srgbClr val="004821"/>
                </a:solidFill>
              </a:rPr>
              <a:t> his mother’s brother, that </a:t>
            </a:r>
            <a:r>
              <a:rPr lang="en-ZA" sz="8800" i="1" dirty="0" err="1" smtClean="0">
                <a:solidFill>
                  <a:srgbClr val="004821"/>
                </a:solidFill>
              </a:rPr>
              <a:t>Yaʽaqob</a:t>
            </a:r>
            <a:r>
              <a:rPr lang="en-ZA" sz="8800" i="1" dirty="0" smtClean="0">
                <a:solidFill>
                  <a:srgbClr val="004821"/>
                </a:solidFill>
              </a:rPr>
              <a:t>̱ went near and rolled the stone from the well’s mouth, and watered the flock of </a:t>
            </a:r>
            <a:r>
              <a:rPr lang="en-ZA" sz="8800" i="1" dirty="0" err="1" smtClean="0">
                <a:solidFill>
                  <a:srgbClr val="004821"/>
                </a:solidFill>
              </a:rPr>
              <a:t>Laḇan</a:t>
            </a:r>
            <a:r>
              <a:rPr lang="en-ZA" sz="8800" i="1" dirty="0" smtClean="0">
                <a:solidFill>
                  <a:srgbClr val="004821"/>
                </a:solidFill>
              </a:rPr>
              <a:t> his mother’s brother. </a:t>
            </a:r>
            <a:r>
              <a:rPr lang="en-ZA" sz="8800" b="1" i="1" dirty="0" smtClean="0">
                <a:solidFill>
                  <a:srgbClr val="004821"/>
                </a:solidFill>
              </a:rPr>
              <a:t>(Genesis 29:9-10)</a:t>
            </a:r>
          </a:p>
          <a:p>
            <a:pPr>
              <a:lnSpc>
                <a:spcPts val="2500"/>
              </a:lnSpc>
            </a:pPr>
            <a:r>
              <a:rPr lang="en-ZA" sz="8800" dirty="0" smtClean="0"/>
              <a:t>When Rachel showed up with her fathers flock, Jacob rolls away the huge stone and waters the sheep. </a:t>
            </a:r>
            <a:r>
              <a:rPr lang="en-ZA" sz="8800" dirty="0" err="1" smtClean="0"/>
              <a:t>Laban’s</a:t>
            </a:r>
            <a:r>
              <a:rPr lang="en-ZA" sz="8800" dirty="0" smtClean="0"/>
              <a:t> flock contained all of Israel, through his house (Leah, Rachel and the two hand-maidens), from his flock, would come all Twelve Tribes of Israel. So, when these sheep are gathered among all the flocks of the earth, the well-spring of </a:t>
            </a:r>
            <a:r>
              <a:rPr lang="he-IL" sz="8800" dirty="0" smtClean="0"/>
              <a:t>יהוה</a:t>
            </a:r>
            <a:r>
              <a:rPr lang="en-ZA" sz="8800" dirty="0" smtClean="0"/>
              <a:t> opens and gives them “Living Water”.</a:t>
            </a:r>
          </a:p>
          <a:p>
            <a:endParaRPr lang="en-ZA" dirty="0"/>
          </a:p>
        </p:txBody>
      </p:sp>
      <p:sp>
        <p:nvSpPr>
          <p:cNvPr id="4" name="Slide Number Placeholder 3"/>
          <p:cNvSpPr>
            <a:spLocks noGrp="1"/>
          </p:cNvSpPr>
          <p:nvPr>
            <p:ph type="sldNum" sz="quarter" idx="12"/>
          </p:nvPr>
        </p:nvSpPr>
        <p:spPr>
          <a:xfrm>
            <a:off x="6804248" y="6492875"/>
            <a:ext cx="2133600" cy="365125"/>
          </a:xfrm>
        </p:spPr>
        <p:txBody>
          <a:bodyPr/>
          <a:lstStyle/>
          <a:p>
            <a:fld id="{715B7D16-8FAD-4D2D-B977-107333E7495D}" type="slidenum">
              <a:rPr lang="en-ZA" smtClean="0"/>
              <a:pPr/>
              <a:t>33</a:t>
            </a:fld>
            <a:endParaRPr lang="en-ZA"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ZA" dirty="0" smtClean="0"/>
              <a:t>FINAL WONDERS </a:t>
            </a:r>
            <a:br>
              <a:rPr lang="en-ZA" dirty="0" smtClean="0"/>
            </a:br>
            <a:r>
              <a:rPr lang="en-ZA" sz="2200" dirty="0" smtClean="0"/>
              <a:t>Legends of the Jews</a:t>
            </a:r>
            <a:endParaRPr lang="en-ZA" sz="2200" dirty="0"/>
          </a:p>
        </p:txBody>
      </p:sp>
      <p:sp>
        <p:nvSpPr>
          <p:cNvPr id="3" name="Content Placeholder 2"/>
          <p:cNvSpPr>
            <a:spLocks noGrp="1"/>
          </p:cNvSpPr>
          <p:nvPr>
            <p:ph idx="1"/>
          </p:nvPr>
        </p:nvSpPr>
        <p:spPr/>
        <p:txBody>
          <a:bodyPr>
            <a:normAutofit/>
          </a:bodyPr>
          <a:lstStyle/>
          <a:p>
            <a:pPr algn="just"/>
            <a:r>
              <a:rPr lang="en-ZA" dirty="0" smtClean="0">
                <a:solidFill>
                  <a:srgbClr val="C00000"/>
                </a:solidFill>
              </a:rPr>
              <a:t>Now, when Jacob saw the daughter of his mother's brother approaching, he rolled the great stone from the mouth of the well as easily as a cork is drawn from a bottle--the fourth wonder of this extraordinary day. Jacob's strength was equal to the strength of all the shepherds; with his two arms alone he accomplished what usually requires the united forces of a large assemblage of men. He had been divinely endowed with this supernatural strength on leaving the Holy Land. God had caused the dew of the resurrection to drop down upon him, and his physical strength was so great that even in a combat with the angels he was victorious.</a:t>
            </a:r>
          </a:p>
          <a:p>
            <a:pPr algn="just"/>
            <a:r>
              <a:rPr lang="en-ZA" dirty="0" smtClean="0">
                <a:solidFill>
                  <a:srgbClr val="C00000"/>
                </a:solidFill>
              </a:rPr>
              <a:t>The fifth and last wonder of the day was that the water rose from the depths of the well to the very top, there was no need to draw it up, and there it remained all the twenty years that Jacob abode in Haran.</a:t>
            </a:r>
          </a:p>
          <a:p>
            <a:pPr algn="just"/>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34</a:t>
            </a:fld>
            <a:endParaRPr lang="en-ZA"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KISS AND TEARS</a:t>
            </a:r>
            <a:endParaRPr lang="en-ZA" dirty="0"/>
          </a:p>
        </p:txBody>
      </p:sp>
      <p:sp>
        <p:nvSpPr>
          <p:cNvPr id="3" name="Content Placeholder 2"/>
          <p:cNvSpPr>
            <a:spLocks noGrp="1"/>
          </p:cNvSpPr>
          <p:nvPr>
            <p:ph idx="1"/>
          </p:nvPr>
        </p:nvSpPr>
        <p:spPr/>
        <p:txBody>
          <a:bodyPr>
            <a:noAutofit/>
          </a:bodyPr>
          <a:lstStyle/>
          <a:p>
            <a:pPr>
              <a:lnSpc>
                <a:spcPts val="2100"/>
              </a:lnSpc>
            </a:pPr>
            <a:r>
              <a:rPr lang="en-ZA" b="1" dirty="0" smtClean="0">
                <a:solidFill>
                  <a:srgbClr val="C00000"/>
                </a:solidFill>
              </a:rPr>
              <a:t>Legends of the Jews: </a:t>
            </a:r>
            <a:r>
              <a:rPr lang="en-ZA" dirty="0" smtClean="0">
                <a:solidFill>
                  <a:srgbClr val="C00000"/>
                </a:solidFill>
              </a:rPr>
              <a:t>Rachel's coming to the well at the moment when Jacob reached the territory belonging to Haran was an auspicious omen. To meet young maidens on first entering a city is a sure sign that fortune is favourable to one's undertakings. Experience proves this through </a:t>
            </a:r>
            <a:r>
              <a:rPr lang="en-ZA" dirty="0" err="1" smtClean="0">
                <a:solidFill>
                  <a:srgbClr val="C00000"/>
                </a:solidFill>
              </a:rPr>
              <a:t>Eliezer</a:t>
            </a:r>
            <a:r>
              <a:rPr lang="en-ZA" dirty="0" smtClean="0">
                <a:solidFill>
                  <a:srgbClr val="C00000"/>
                </a:solidFill>
              </a:rPr>
              <a:t>, Jacob, Moses, and Saul. They all encountered maidens when they approached a place new to them, and they all met with success.</a:t>
            </a:r>
          </a:p>
          <a:p>
            <a:pPr algn="ctr">
              <a:lnSpc>
                <a:spcPts val="2100"/>
              </a:lnSpc>
            </a:pPr>
            <a:r>
              <a:rPr lang="en-ZA" i="1" dirty="0" smtClean="0">
                <a:solidFill>
                  <a:srgbClr val="004821"/>
                </a:solidFill>
              </a:rPr>
              <a:t>And </a:t>
            </a:r>
            <a:r>
              <a:rPr lang="en-ZA" i="1" dirty="0" err="1" smtClean="0">
                <a:solidFill>
                  <a:srgbClr val="004821"/>
                </a:solidFill>
              </a:rPr>
              <a:t>Yaʽaqob</a:t>
            </a:r>
            <a:r>
              <a:rPr lang="en-ZA" i="1" dirty="0" smtClean="0">
                <a:solidFill>
                  <a:srgbClr val="004821"/>
                </a:solidFill>
              </a:rPr>
              <a:t>̱ kissed </a:t>
            </a:r>
            <a:r>
              <a:rPr lang="en-ZA" i="1" dirty="0" err="1" smtClean="0">
                <a:solidFill>
                  <a:srgbClr val="004821"/>
                </a:solidFill>
              </a:rPr>
              <a:t>Raḥĕl</a:t>
            </a:r>
            <a:r>
              <a:rPr lang="en-ZA" i="1" dirty="0" smtClean="0">
                <a:solidFill>
                  <a:srgbClr val="004821"/>
                </a:solidFill>
              </a:rPr>
              <a:t>, and lifted up his voice and wept. </a:t>
            </a:r>
            <a:r>
              <a:rPr lang="en-ZA" b="1" i="1" dirty="0" smtClean="0">
                <a:solidFill>
                  <a:srgbClr val="004821"/>
                </a:solidFill>
              </a:rPr>
              <a:t>(</a:t>
            </a:r>
            <a:r>
              <a:rPr lang="en-ZA" b="1" i="1" dirty="0" smtClean="0">
                <a:solidFill>
                  <a:srgbClr val="004821"/>
                </a:solidFill>
              </a:rPr>
              <a:t>Genesis 29:11)</a:t>
            </a:r>
          </a:p>
          <a:p>
            <a:pPr>
              <a:lnSpc>
                <a:spcPts val="2100"/>
              </a:lnSpc>
            </a:pPr>
            <a:r>
              <a:rPr lang="en-ZA" b="1" dirty="0" smtClean="0">
                <a:solidFill>
                  <a:srgbClr val="C00000"/>
                </a:solidFill>
              </a:rPr>
              <a:t>Legends of the Jews: </a:t>
            </a:r>
            <a:r>
              <a:rPr lang="en-ZA" dirty="0" smtClean="0">
                <a:solidFill>
                  <a:srgbClr val="C00000"/>
                </a:solidFill>
              </a:rPr>
              <a:t>Jacob treated Rachel at once as his cousin, which caused significant whispering among the by-</a:t>
            </a:r>
            <a:r>
              <a:rPr lang="en-ZA" dirty="0" err="1" smtClean="0">
                <a:solidFill>
                  <a:srgbClr val="C00000"/>
                </a:solidFill>
              </a:rPr>
              <a:t>standers</a:t>
            </a:r>
            <a:r>
              <a:rPr lang="en-ZA" dirty="0" smtClean="0">
                <a:solidFill>
                  <a:srgbClr val="C00000"/>
                </a:solidFill>
              </a:rPr>
              <a:t>. ..The talk of the men reduced Jacob to tears. Scarcely had he kissed Rachel when he began to weep, for he repented of having done it. </a:t>
            </a:r>
          </a:p>
          <a:p>
            <a:pPr>
              <a:lnSpc>
                <a:spcPts val="2100"/>
              </a:lnSpc>
            </a:pPr>
            <a:r>
              <a:rPr lang="en-ZA" dirty="0" smtClean="0">
                <a:solidFill>
                  <a:srgbClr val="C00000"/>
                </a:solidFill>
              </a:rPr>
              <a:t>There was reason enough for tears. Jacob could not but remember sadly that </a:t>
            </a:r>
            <a:r>
              <a:rPr lang="en-ZA" dirty="0" err="1" smtClean="0">
                <a:solidFill>
                  <a:srgbClr val="C00000"/>
                </a:solidFill>
              </a:rPr>
              <a:t>Eliezer</a:t>
            </a:r>
            <a:r>
              <a:rPr lang="en-ZA" dirty="0" smtClean="0">
                <a:solidFill>
                  <a:srgbClr val="C00000"/>
                </a:solidFill>
              </a:rPr>
              <a:t>, his grandfather's slave, had brought ten camels laden with presents with him to Haran, when he came to seek for a bride for Isaac, while he had not even a ring to give to Rachel. Moreover, he foresaw that his favourite wife Rachel would not lie beside him in the grave, and this, too, made him weep.</a:t>
            </a:r>
          </a:p>
          <a:p>
            <a:pPr>
              <a:lnSpc>
                <a:spcPts val="2100"/>
              </a:lnSpc>
            </a:pPr>
            <a:endParaRPr lang="en-ZA"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35</a:t>
            </a:fld>
            <a:endParaRPr lang="en-ZA"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ELEAZER AND JACOB</a:t>
            </a:r>
            <a:endParaRPr lang="en-ZA" dirty="0"/>
          </a:p>
        </p:txBody>
      </p:sp>
      <p:sp>
        <p:nvSpPr>
          <p:cNvPr id="3" name="Content Placeholder 2"/>
          <p:cNvSpPr>
            <a:spLocks noGrp="1"/>
          </p:cNvSpPr>
          <p:nvPr>
            <p:ph idx="1"/>
          </p:nvPr>
        </p:nvSpPr>
        <p:spPr/>
        <p:txBody>
          <a:bodyPr>
            <a:normAutofit lnSpcReduction="10000"/>
          </a:bodyPr>
          <a:lstStyle/>
          <a:p>
            <a:r>
              <a:rPr lang="en-ZA" dirty="0" err="1" smtClean="0"/>
              <a:t>Eleazar</a:t>
            </a:r>
            <a:r>
              <a:rPr lang="en-ZA" dirty="0" smtClean="0"/>
              <a:t>  and Jacob both had to select wives although </a:t>
            </a:r>
            <a:r>
              <a:rPr lang="en-ZA" dirty="0" err="1" smtClean="0"/>
              <a:t>Eleazer’s</a:t>
            </a:r>
            <a:r>
              <a:rPr lang="en-ZA" dirty="0" smtClean="0"/>
              <a:t> selection was for Isaac. </a:t>
            </a:r>
          </a:p>
          <a:p>
            <a:r>
              <a:rPr lang="en-ZA" dirty="0" err="1" smtClean="0"/>
              <a:t>Eleazar’s</a:t>
            </a:r>
            <a:r>
              <a:rPr lang="en-ZA" dirty="0" smtClean="0"/>
              <a:t> </a:t>
            </a:r>
            <a:r>
              <a:rPr lang="en-ZA" dirty="0" smtClean="0"/>
              <a:t>method was to pray and ask </a:t>
            </a:r>
            <a:r>
              <a:rPr lang="he-IL" dirty="0" smtClean="0"/>
              <a:t>יהוה</a:t>
            </a:r>
            <a:r>
              <a:rPr lang="en-ZA" dirty="0" smtClean="0"/>
              <a:t> to direct </a:t>
            </a:r>
            <a:r>
              <a:rPr lang="en-ZA" dirty="0" smtClean="0"/>
              <a:t>him in finding a wife of suitable character for Isaac. He takes his time as he </a:t>
            </a:r>
            <a:r>
              <a:rPr lang="en-ZA" dirty="0" smtClean="0"/>
              <a:t>watches Rebecca </a:t>
            </a:r>
            <a:r>
              <a:rPr lang="en-ZA" dirty="0" smtClean="0"/>
              <a:t>water the camels and is confident of her being the answer to his prayer. In our </a:t>
            </a:r>
            <a:r>
              <a:rPr lang="en-ZA" dirty="0" smtClean="0"/>
              <a:t>current reading</a:t>
            </a:r>
            <a:r>
              <a:rPr lang="en-ZA" dirty="0" smtClean="0"/>
              <a:t>, we do not see anywhere that Jacob prays for guidance in his selection of a wife. Instead</a:t>
            </a:r>
            <a:r>
              <a:rPr lang="en-ZA" dirty="0" smtClean="0"/>
              <a:t>, Jacob </a:t>
            </a:r>
            <a:r>
              <a:rPr lang="en-ZA" dirty="0" smtClean="0"/>
              <a:t>appears to react to Rachel’s beauty and even kisses her</a:t>
            </a:r>
            <a:r>
              <a:rPr lang="en-ZA" dirty="0" smtClean="0"/>
              <a:t>. </a:t>
            </a:r>
            <a:endParaRPr lang="en-ZA" dirty="0" smtClean="0"/>
          </a:p>
          <a:p>
            <a:r>
              <a:rPr lang="en-ZA" dirty="0" smtClean="0"/>
              <a:t>We also notice something else in the order of their developing relationships. Isaac marries </a:t>
            </a:r>
            <a:r>
              <a:rPr lang="en-ZA" dirty="0" smtClean="0"/>
              <a:t>Rebecca, then </a:t>
            </a:r>
            <a:r>
              <a:rPr lang="en-ZA" dirty="0" smtClean="0"/>
              <a:t>he loves her. Jacob loves Rachel apparently from the moment he lays eyes on her. Then </a:t>
            </a:r>
            <a:r>
              <a:rPr lang="en-ZA" dirty="0" smtClean="0"/>
              <a:t>he marries </a:t>
            </a:r>
            <a:r>
              <a:rPr lang="en-ZA" dirty="0" smtClean="0"/>
              <a:t>her. </a:t>
            </a:r>
            <a:endParaRPr lang="en-ZA" dirty="0" smtClean="0"/>
          </a:p>
          <a:p>
            <a:r>
              <a:rPr lang="en-ZA" dirty="0" smtClean="0"/>
              <a:t>Isaac’s </a:t>
            </a:r>
            <a:r>
              <a:rPr lang="en-ZA" dirty="0" smtClean="0"/>
              <a:t>order of marriage, then love, is probably not the advice you will give your </a:t>
            </a:r>
            <a:r>
              <a:rPr lang="en-ZA" dirty="0" smtClean="0"/>
              <a:t>son  or </a:t>
            </a:r>
            <a:r>
              <a:rPr lang="en-ZA" dirty="0" smtClean="0"/>
              <a:t>daughter, but it does speak of the commitment to a spouse chosen by the Almighty verses a </a:t>
            </a:r>
            <a:r>
              <a:rPr lang="en-ZA" dirty="0" smtClean="0"/>
              <a:t>spouse chosen </a:t>
            </a:r>
            <a:r>
              <a:rPr lang="en-ZA" dirty="0" smtClean="0"/>
              <a:t>by attraction.</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36</a:t>
            </a:fld>
            <a:endParaRPr lang="en-ZA"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LABAN</a:t>
            </a:r>
            <a:endParaRPr lang="en-ZA" dirty="0"/>
          </a:p>
        </p:txBody>
      </p:sp>
      <p:sp>
        <p:nvSpPr>
          <p:cNvPr id="3" name="Content Placeholder 2"/>
          <p:cNvSpPr>
            <a:spLocks noGrp="1"/>
          </p:cNvSpPr>
          <p:nvPr>
            <p:ph idx="1"/>
          </p:nvPr>
        </p:nvSpPr>
        <p:spPr/>
        <p:txBody>
          <a:bodyPr>
            <a:normAutofit/>
          </a:bodyPr>
          <a:lstStyle/>
          <a:p>
            <a:pPr algn="ctr"/>
            <a:r>
              <a:rPr lang="en-ZA" i="1" dirty="0" smtClean="0">
                <a:solidFill>
                  <a:srgbClr val="004821"/>
                </a:solidFill>
              </a:rPr>
              <a:t>And when </a:t>
            </a:r>
            <a:r>
              <a:rPr lang="en-ZA" i="1" dirty="0" err="1" smtClean="0">
                <a:solidFill>
                  <a:srgbClr val="004821"/>
                </a:solidFill>
              </a:rPr>
              <a:t>Yaʽaqob</a:t>
            </a:r>
            <a:r>
              <a:rPr lang="en-ZA" i="1" dirty="0" smtClean="0">
                <a:solidFill>
                  <a:srgbClr val="004821"/>
                </a:solidFill>
              </a:rPr>
              <a:t>̱ told </a:t>
            </a:r>
            <a:r>
              <a:rPr lang="en-ZA" i="1" dirty="0" err="1" smtClean="0">
                <a:solidFill>
                  <a:srgbClr val="004821"/>
                </a:solidFill>
              </a:rPr>
              <a:t>Raḥĕl</a:t>
            </a:r>
            <a:r>
              <a:rPr lang="en-ZA" i="1" dirty="0" smtClean="0">
                <a:solidFill>
                  <a:srgbClr val="004821"/>
                </a:solidFill>
              </a:rPr>
              <a:t> that he was her father’s relative and that he was </a:t>
            </a:r>
            <a:r>
              <a:rPr lang="en-ZA" i="1" dirty="0" err="1" smtClean="0">
                <a:solidFill>
                  <a:srgbClr val="004821"/>
                </a:solidFill>
              </a:rPr>
              <a:t>Riḇqah’s</a:t>
            </a:r>
            <a:r>
              <a:rPr lang="en-ZA" i="1" dirty="0" smtClean="0">
                <a:solidFill>
                  <a:srgbClr val="004821"/>
                </a:solidFill>
              </a:rPr>
              <a:t> son, she ran and told her father. And it came to be, when </a:t>
            </a:r>
            <a:r>
              <a:rPr lang="en-ZA" i="1" dirty="0" err="1" smtClean="0">
                <a:solidFill>
                  <a:srgbClr val="004821"/>
                </a:solidFill>
              </a:rPr>
              <a:t>Laḇan</a:t>
            </a:r>
            <a:r>
              <a:rPr lang="en-ZA" i="1" dirty="0" smtClean="0">
                <a:solidFill>
                  <a:srgbClr val="004821"/>
                </a:solidFill>
              </a:rPr>
              <a:t> heard the report about </a:t>
            </a:r>
            <a:r>
              <a:rPr lang="en-ZA" i="1" dirty="0" err="1" smtClean="0">
                <a:solidFill>
                  <a:srgbClr val="004821"/>
                </a:solidFill>
              </a:rPr>
              <a:t>Yaʽaqob</a:t>
            </a:r>
            <a:r>
              <a:rPr lang="en-ZA" i="1" dirty="0" smtClean="0">
                <a:solidFill>
                  <a:srgbClr val="004821"/>
                </a:solidFill>
              </a:rPr>
              <a:t>̱ his sister’s son, that he ran to meet him, and embraced him and kissed him, and brought him to his house. Then he told </a:t>
            </a:r>
            <a:r>
              <a:rPr lang="en-ZA" i="1" dirty="0" err="1" smtClean="0">
                <a:solidFill>
                  <a:srgbClr val="004821"/>
                </a:solidFill>
              </a:rPr>
              <a:t>Laḇan</a:t>
            </a:r>
            <a:r>
              <a:rPr lang="en-ZA" i="1" dirty="0" smtClean="0">
                <a:solidFill>
                  <a:srgbClr val="004821"/>
                </a:solidFill>
              </a:rPr>
              <a:t> all these matters. </a:t>
            </a:r>
            <a:r>
              <a:rPr lang="en-ZA" b="1" i="1" dirty="0" smtClean="0">
                <a:solidFill>
                  <a:srgbClr val="004821"/>
                </a:solidFill>
              </a:rPr>
              <a:t>(</a:t>
            </a:r>
            <a:r>
              <a:rPr lang="en-ZA" b="1" i="1" dirty="0" smtClean="0">
                <a:solidFill>
                  <a:srgbClr val="004821"/>
                </a:solidFill>
              </a:rPr>
              <a:t>Genesis 29:12-13)</a:t>
            </a:r>
          </a:p>
          <a:p>
            <a:pPr algn="just">
              <a:lnSpc>
                <a:spcPts val="2100"/>
              </a:lnSpc>
            </a:pPr>
            <a:r>
              <a:rPr lang="en-ZA" b="1" dirty="0" smtClean="0">
                <a:solidFill>
                  <a:srgbClr val="C00000"/>
                </a:solidFill>
              </a:rPr>
              <a:t>Legends </a:t>
            </a:r>
            <a:r>
              <a:rPr lang="en-ZA" b="1" dirty="0" smtClean="0">
                <a:solidFill>
                  <a:srgbClr val="C00000"/>
                </a:solidFill>
              </a:rPr>
              <a:t>of the Jews: </a:t>
            </a:r>
            <a:r>
              <a:rPr lang="en-ZA" dirty="0" smtClean="0">
                <a:solidFill>
                  <a:srgbClr val="C00000"/>
                </a:solidFill>
              </a:rPr>
              <a:t>In great haste </a:t>
            </a:r>
            <a:r>
              <a:rPr lang="en-ZA" dirty="0" err="1" smtClean="0">
                <a:solidFill>
                  <a:srgbClr val="C00000"/>
                </a:solidFill>
              </a:rPr>
              <a:t>Laban</a:t>
            </a:r>
            <a:r>
              <a:rPr lang="en-ZA" dirty="0" smtClean="0">
                <a:solidFill>
                  <a:srgbClr val="C00000"/>
                </a:solidFill>
              </a:rPr>
              <a:t> ran to receive Jacob. He reflected, if </a:t>
            </a:r>
            <a:r>
              <a:rPr lang="en-ZA" dirty="0" err="1" smtClean="0">
                <a:solidFill>
                  <a:srgbClr val="C00000"/>
                </a:solidFill>
              </a:rPr>
              <a:t>Eliezer</a:t>
            </a:r>
            <a:r>
              <a:rPr lang="en-ZA" dirty="0" smtClean="0">
                <a:solidFill>
                  <a:srgbClr val="C00000"/>
                </a:solidFill>
              </a:rPr>
              <a:t>, the bondman, had come with ten camels, what would not the </a:t>
            </a:r>
            <a:r>
              <a:rPr lang="en-ZA" dirty="0" smtClean="0">
                <a:solidFill>
                  <a:srgbClr val="C00000"/>
                </a:solidFill>
              </a:rPr>
              <a:t>favourite </a:t>
            </a:r>
            <a:r>
              <a:rPr lang="en-ZA" dirty="0" smtClean="0">
                <a:solidFill>
                  <a:srgbClr val="C00000"/>
                </a:solidFill>
              </a:rPr>
              <a:t>son of the family bring with him, and when he saw that Jacob was unattended, he concluded that he carried great sums of money in his girdle, and he threw his arms about his waist to find out whether his supposition was true. Disappointed in this, he yet did not give up hope that his nephew Jacob was a man of substance. Perhaps he concealed precious stones in his mouth, and he kissed him in order to find out whether he had guessed aright. But Jacob said to him: "Thou </a:t>
            </a:r>
            <a:r>
              <a:rPr lang="en-ZA" dirty="0" err="1" smtClean="0">
                <a:solidFill>
                  <a:srgbClr val="C00000"/>
                </a:solidFill>
              </a:rPr>
              <a:t>thinkest</a:t>
            </a:r>
            <a:r>
              <a:rPr lang="en-ZA" dirty="0" smtClean="0">
                <a:solidFill>
                  <a:srgbClr val="C00000"/>
                </a:solidFill>
              </a:rPr>
              <a:t> I have money. Nay, thou art mistaken, I have but words." Then he went on to tell him how it had come about that he stood before him empty-handed. </a:t>
            </a:r>
            <a:endParaRPr lang="en-ZA" b="1" i="1" dirty="0" smtClean="0">
              <a:solidFill>
                <a:srgbClr val="C00000"/>
              </a:solidFill>
            </a:endParaRPr>
          </a:p>
          <a:p>
            <a:endParaRPr lang="en-ZA" dirty="0" smtClean="0"/>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37</a:t>
            </a:fld>
            <a:endParaRPr lang="en-ZA"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JACOB’S WIVES</a:t>
            </a:r>
            <a:endParaRPr lang="en-ZA" dirty="0"/>
          </a:p>
        </p:txBody>
      </p:sp>
      <p:sp>
        <p:nvSpPr>
          <p:cNvPr id="3" name="Content Placeholder 2"/>
          <p:cNvSpPr>
            <a:spLocks noGrp="1"/>
          </p:cNvSpPr>
          <p:nvPr>
            <p:ph idx="1"/>
          </p:nvPr>
        </p:nvSpPr>
        <p:spPr/>
        <p:txBody>
          <a:bodyPr>
            <a:normAutofit fontScale="92500" lnSpcReduction="20000"/>
          </a:bodyPr>
          <a:lstStyle/>
          <a:p>
            <a:pPr algn="ctr"/>
            <a:r>
              <a:rPr lang="en-ZA" sz="2400" i="1" dirty="0" smtClean="0">
                <a:solidFill>
                  <a:srgbClr val="004821"/>
                </a:solidFill>
              </a:rPr>
              <a:t>And </a:t>
            </a:r>
            <a:r>
              <a:rPr lang="en-ZA" sz="2400" i="1" dirty="0" err="1" smtClean="0">
                <a:solidFill>
                  <a:srgbClr val="004821"/>
                </a:solidFill>
              </a:rPr>
              <a:t>Laḇan</a:t>
            </a:r>
            <a:r>
              <a:rPr lang="en-ZA" sz="2400" i="1" dirty="0" smtClean="0">
                <a:solidFill>
                  <a:srgbClr val="004821"/>
                </a:solidFill>
              </a:rPr>
              <a:t> had two daughters, the name of the elder was </a:t>
            </a:r>
            <a:r>
              <a:rPr lang="en-ZA" sz="2400" i="1" dirty="0" err="1" smtClean="0">
                <a:solidFill>
                  <a:srgbClr val="004821"/>
                </a:solidFill>
              </a:rPr>
              <a:t>Lĕ’ah</a:t>
            </a:r>
            <a:r>
              <a:rPr lang="en-ZA" sz="2400" i="1" dirty="0" smtClean="0">
                <a:solidFill>
                  <a:srgbClr val="004821"/>
                </a:solidFill>
              </a:rPr>
              <a:t>, and the name of the younger was </a:t>
            </a:r>
            <a:r>
              <a:rPr lang="en-ZA" sz="2400" i="1" dirty="0" err="1" smtClean="0">
                <a:solidFill>
                  <a:srgbClr val="004821"/>
                </a:solidFill>
              </a:rPr>
              <a:t>Raḥĕl</a:t>
            </a:r>
            <a:r>
              <a:rPr lang="en-ZA" sz="2400" i="1" dirty="0" smtClean="0">
                <a:solidFill>
                  <a:srgbClr val="004821"/>
                </a:solidFill>
              </a:rPr>
              <a:t>. And </a:t>
            </a:r>
            <a:r>
              <a:rPr lang="en-ZA" sz="2400" i="1" dirty="0" err="1" smtClean="0">
                <a:solidFill>
                  <a:srgbClr val="004821"/>
                </a:solidFill>
              </a:rPr>
              <a:t>Lĕ’ah’s</a:t>
            </a:r>
            <a:r>
              <a:rPr lang="en-ZA" sz="2400" i="1" dirty="0" smtClean="0">
                <a:solidFill>
                  <a:srgbClr val="004821"/>
                </a:solidFill>
              </a:rPr>
              <a:t> eyes were weak, but </a:t>
            </a:r>
            <a:r>
              <a:rPr lang="en-ZA" sz="2400" i="1" dirty="0" err="1" smtClean="0">
                <a:solidFill>
                  <a:srgbClr val="004821"/>
                </a:solidFill>
              </a:rPr>
              <a:t>Raḥĕl</a:t>
            </a:r>
            <a:r>
              <a:rPr lang="en-ZA" sz="2400" i="1" dirty="0" smtClean="0">
                <a:solidFill>
                  <a:srgbClr val="004821"/>
                </a:solidFill>
              </a:rPr>
              <a:t> was lovely of form and appearance. And </a:t>
            </a:r>
            <a:r>
              <a:rPr lang="en-ZA" sz="2400" i="1" dirty="0" err="1" smtClean="0">
                <a:solidFill>
                  <a:srgbClr val="004821"/>
                </a:solidFill>
              </a:rPr>
              <a:t>Yaʽaqob</a:t>
            </a:r>
            <a:r>
              <a:rPr lang="en-ZA" sz="2400" i="1" dirty="0" smtClean="0">
                <a:solidFill>
                  <a:srgbClr val="004821"/>
                </a:solidFill>
              </a:rPr>
              <a:t>̱ loved </a:t>
            </a:r>
            <a:r>
              <a:rPr lang="en-ZA" sz="2400" i="1" dirty="0" err="1" smtClean="0">
                <a:solidFill>
                  <a:srgbClr val="004821"/>
                </a:solidFill>
              </a:rPr>
              <a:t>Raḥĕl</a:t>
            </a:r>
            <a:r>
              <a:rPr lang="en-ZA" sz="2400" i="1" dirty="0" smtClean="0">
                <a:solidFill>
                  <a:srgbClr val="004821"/>
                </a:solidFill>
              </a:rPr>
              <a:t>, so he said, “Let me serve you seven years for </a:t>
            </a:r>
            <a:r>
              <a:rPr lang="en-ZA" sz="2400" i="1" dirty="0" err="1" smtClean="0">
                <a:solidFill>
                  <a:srgbClr val="004821"/>
                </a:solidFill>
              </a:rPr>
              <a:t>Raḥĕl</a:t>
            </a:r>
            <a:r>
              <a:rPr lang="en-ZA" sz="2400" i="1" dirty="0" smtClean="0">
                <a:solidFill>
                  <a:srgbClr val="004821"/>
                </a:solidFill>
              </a:rPr>
              <a:t> your younger daughter.” And </a:t>
            </a:r>
            <a:r>
              <a:rPr lang="en-ZA" sz="2400" i="1" dirty="0" err="1" smtClean="0">
                <a:solidFill>
                  <a:srgbClr val="004821"/>
                </a:solidFill>
              </a:rPr>
              <a:t>Laḇan</a:t>
            </a:r>
            <a:r>
              <a:rPr lang="en-ZA" sz="2400" i="1" dirty="0" smtClean="0">
                <a:solidFill>
                  <a:srgbClr val="004821"/>
                </a:solidFill>
              </a:rPr>
              <a:t> said, “It is better that I give her to you than that I should give her to another man. Stay with me.” So </a:t>
            </a:r>
            <a:r>
              <a:rPr lang="en-ZA" sz="2400" i="1" dirty="0" err="1" smtClean="0">
                <a:solidFill>
                  <a:srgbClr val="004821"/>
                </a:solidFill>
              </a:rPr>
              <a:t>Yaʽaqob</a:t>
            </a:r>
            <a:r>
              <a:rPr lang="en-ZA" sz="2400" i="1" dirty="0" smtClean="0">
                <a:solidFill>
                  <a:srgbClr val="004821"/>
                </a:solidFill>
              </a:rPr>
              <a:t>̱ served seven years for </a:t>
            </a:r>
            <a:r>
              <a:rPr lang="en-ZA" sz="2400" i="1" dirty="0" err="1" smtClean="0">
                <a:solidFill>
                  <a:srgbClr val="004821"/>
                </a:solidFill>
              </a:rPr>
              <a:t>Raḥĕl</a:t>
            </a:r>
            <a:r>
              <a:rPr lang="en-ZA" sz="2400" i="1" dirty="0" smtClean="0">
                <a:solidFill>
                  <a:srgbClr val="004821"/>
                </a:solidFill>
              </a:rPr>
              <a:t>, .. Then </a:t>
            </a:r>
            <a:r>
              <a:rPr lang="en-ZA" sz="2400" i="1" dirty="0" err="1" smtClean="0">
                <a:solidFill>
                  <a:srgbClr val="004821"/>
                </a:solidFill>
              </a:rPr>
              <a:t>Yaʽaqob</a:t>
            </a:r>
            <a:r>
              <a:rPr lang="en-ZA" sz="2400" i="1" dirty="0" smtClean="0">
                <a:solidFill>
                  <a:srgbClr val="004821"/>
                </a:solidFill>
              </a:rPr>
              <a:t>̱ said to </a:t>
            </a:r>
            <a:r>
              <a:rPr lang="en-ZA" sz="2400" i="1" dirty="0" err="1" smtClean="0">
                <a:solidFill>
                  <a:srgbClr val="004821"/>
                </a:solidFill>
              </a:rPr>
              <a:t>Laḇan</a:t>
            </a:r>
            <a:r>
              <a:rPr lang="en-ZA" sz="2400" i="1" dirty="0" smtClean="0">
                <a:solidFill>
                  <a:srgbClr val="004821"/>
                </a:solidFill>
              </a:rPr>
              <a:t>, “Give me my wife, for my days are completed, and let me go in to her.” And </a:t>
            </a:r>
            <a:r>
              <a:rPr lang="en-ZA" sz="2400" i="1" dirty="0" err="1" smtClean="0">
                <a:solidFill>
                  <a:srgbClr val="004821"/>
                </a:solidFill>
              </a:rPr>
              <a:t>Laḇan</a:t>
            </a:r>
            <a:r>
              <a:rPr lang="en-ZA" sz="2400" i="1" dirty="0" smtClean="0">
                <a:solidFill>
                  <a:srgbClr val="004821"/>
                </a:solidFill>
              </a:rPr>
              <a:t> ... took </a:t>
            </a:r>
            <a:r>
              <a:rPr lang="en-ZA" sz="2400" i="1" dirty="0" err="1" smtClean="0">
                <a:solidFill>
                  <a:srgbClr val="004821"/>
                </a:solidFill>
              </a:rPr>
              <a:t>Lĕ’ah</a:t>
            </a:r>
            <a:r>
              <a:rPr lang="en-ZA" sz="2400" i="1" dirty="0" smtClean="0">
                <a:solidFill>
                  <a:srgbClr val="004821"/>
                </a:solidFill>
              </a:rPr>
              <a:t> his daughter and brought her to </a:t>
            </a:r>
            <a:r>
              <a:rPr lang="en-ZA" sz="2400" i="1" dirty="0" err="1" smtClean="0">
                <a:solidFill>
                  <a:srgbClr val="004821"/>
                </a:solidFill>
              </a:rPr>
              <a:t>Yaʽaqob</a:t>
            </a:r>
            <a:r>
              <a:rPr lang="en-ZA" sz="2400" i="1" dirty="0" smtClean="0">
                <a:solidFill>
                  <a:srgbClr val="004821"/>
                </a:solidFill>
              </a:rPr>
              <a:t>̱. .. And </a:t>
            </a:r>
            <a:r>
              <a:rPr lang="en-ZA" sz="2400" i="1" dirty="0" err="1" smtClean="0">
                <a:solidFill>
                  <a:srgbClr val="004821"/>
                </a:solidFill>
              </a:rPr>
              <a:t>Laḇan</a:t>
            </a:r>
            <a:r>
              <a:rPr lang="en-ZA" sz="2400" i="1" dirty="0" smtClean="0">
                <a:solidFill>
                  <a:srgbClr val="004821"/>
                </a:solidFill>
              </a:rPr>
              <a:t> gave his female servant </a:t>
            </a:r>
            <a:r>
              <a:rPr lang="en-ZA" sz="2400" i="1" dirty="0" err="1" smtClean="0">
                <a:solidFill>
                  <a:srgbClr val="004821"/>
                </a:solidFill>
              </a:rPr>
              <a:t>Zilpah</a:t>
            </a:r>
            <a:r>
              <a:rPr lang="en-ZA" sz="2400" i="1" dirty="0" smtClean="0">
                <a:solidFill>
                  <a:srgbClr val="004821"/>
                </a:solidFill>
              </a:rPr>
              <a:t> to his daughter </a:t>
            </a:r>
            <a:r>
              <a:rPr lang="en-ZA" sz="2400" i="1" dirty="0" err="1" smtClean="0">
                <a:solidFill>
                  <a:srgbClr val="004821"/>
                </a:solidFill>
              </a:rPr>
              <a:t>Lĕ’ah</a:t>
            </a:r>
            <a:r>
              <a:rPr lang="en-ZA" sz="2400" i="1" dirty="0" smtClean="0">
                <a:solidFill>
                  <a:srgbClr val="004821"/>
                </a:solidFill>
              </a:rPr>
              <a:t> as a female servant. And in the morning .. he said to </a:t>
            </a:r>
            <a:r>
              <a:rPr lang="en-ZA" sz="2400" i="1" dirty="0" err="1" smtClean="0">
                <a:solidFill>
                  <a:srgbClr val="004821"/>
                </a:solidFill>
              </a:rPr>
              <a:t>Laḇan</a:t>
            </a:r>
            <a:r>
              <a:rPr lang="en-ZA" sz="2400" i="1" dirty="0" smtClean="0">
                <a:solidFill>
                  <a:srgbClr val="004821"/>
                </a:solidFill>
              </a:rPr>
              <a:t>, “What is this you have done to me? Was it not for </a:t>
            </a:r>
            <a:r>
              <a:rPr lang="en-ZA" sz="2400" i="1" dirty="0" err="1" smtClean="0">
                <a:solidFill>
                  <a:srgbClr val="004821"/>
                </a:solidFill>
              </a:rPr>
              <a:t>Raḥĕl</a:t>
            </a:r>
            <a:r>
              <a:rPr lang="en-ZA" sz="2400" i="1" dirty="0" smtClean="0">
                <a:solidFill>
                  <a:srgbClr val="004821"/>
                </a:solidFill>
              </a:rPr>
              <a:t> that I served you? Why then have you deceived me?” And </a:t>
            </a:r>
            <a:r>
              <a:rPr lang="en-ZA" sz="2400" i="1" dirty="0" err="1" smtClean="0">
                <a:solidFill>
                  <a:srgbClr val="004821"/>
                </a:solidFill>
              </a:rPr>
              <a:t>Laḇan</a:t>
            </a:r>
            <a:r>
              <a:rPr lang="en-ZA" sz="2400" i="1" dirty="0" smtClean="0">
                <a:solidFill>
                  <a:srgbClr val="004821"/>
                </a:solidFill>
              </a:rPr>
              <a:t> said, “It is not done this way in our place, to give the younger before the first-born. “Complete the week of this one, then we give you this one too, for the service which you shall serve with me still another seven years.” And </a:t>
            </a:r>
            <a:r>
              <a:rPr lang="en-ZA" sz="2400" i="1" dirty="0" err="1" smtClean="0">
                <a:solidFill>
                  <a:srgbClr val="004821"/>
                </a:solidFill>
              </a:rPr>
              <a:t>Yaʽaqob</a:t>
            </a:r>
            <a:r>
              <a:rPr lang="en-ZA" sz="2400" i="1" dirty="0" smtClean="0">
                <a:solidFill>
                  <a:srgbClr val="004821"/>
                </a:solidFill>
              </a:rPr>
              <a:t>̱ did so and completed her week. Then he gave him his daughter </a:t>
            </a:r>
            <a:r>
              <a:rPr lang="en-ZA" sz="2400" i="1" dirty="0" err="1" smtClean="0">
                <a:solidFill>
                  <a:srgbClr val="004821"/>
                </a:solidFill>
              </a:rPr>
              <a:t>Raḥĕl</a:t>
            </a:r>
            <a:r>
              <a:rPr lang="en-ZA" sz="2400" i="1" dirty="0" smtClean="0">
                <a:solidFill>
                  <a:srgbClr val="004821"/>
                </a:solidFill>
              </a:rPr>
              <a:t> too, as wife. And </a:t>
            </a:r>
            <a:r>
              <a:rPr lang="en-ZA" sz="2400" i="1" dirty="0" err="1" smtClean="0">
                <a:solidFill>
                  <a:srgbClr val="004821"/>
                </a:solidFill>
              </a:rPr>
              <a:t>Laḇan</a:t>
            </a:r>
            <a:r>
              <a:rPr lang="en-ZA" sz="2400" i="1" dirty="0" smtClean="0">
                <a:solidFill>
                  <a:srgbClr val="004821"/>
                </a:solidFill>
              </a:rPr>
              <a:t> gave his female servant </a:t>
            </a:r>
            <a:r>
              <a:rPr lang="en-ZA" sz="2400" i="1" dirty="0" err="1" smtClean="0">
                <a:solidFill>
                  <a:srgbClr val="004821"/>
                </a:solidFill>
              </a:rPr>
              <a:t>Bilhah</a:t>
            </a:r>
            <a:r>
              <a:rPr lang="en-ZA" sz="2400" i="1" dirty="0" smtClean="0">
                <a:solidFill>
                  <a:srgbClr val="004821"/>
                </a:solidFill>
              </a:rPr>
              <a:t> to his daughter </a:t>
            </a:r>
            <a:r>
              <a:rPr lang="en-ZA" sz="2400" i="1" dirty="0" err="1" smtClean="0">
                <a:solidFill>
                  <a:srgbClr val="004821"/>
                </a:solidFill>
              </a:rPr>
              <a:t>Raḥĕl</a:t>
            </a:r>
            <a:r>
              <a:rPr lang="en-ZA" sz="2400" i="1" dirty="0" smtClean="0">
                <a:solidFill>
                  <a:srgbClr val="004821"/>
                </a:solidFill>
              </a:rPr>
              <a:t> as a female servant. </a:t>
            </a:r>
            <a:r>
              <a:rPr lang="en-ZA" sz="2400" b="1" i="1" dirty="0" smtClean="0">
                <a:solidFill>
                  <a:srgbClr val="004821"/>
                </a:solidFill>
              </a:rPr>
              <a:t>(Genesis 29:16-29)</a:t>
            </a:r>
          </a:p>
          <a:p>
            <a:endParaRPr lang="en-ZA" dirty="0" smtClean="0"/>
          </a:p>
          <a:p>
            <a:endParaRPr lang="en-ZA"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38</a:t>
            </a:fld>
            <a:endParaRPr lang="en-ZA"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SOWING AND REAPING</a:t>
            </a:r>
            <a:endParaRPr lang="en-ZA" dirty="0"/>
          </a:p>
        </p:txBody>
      </p:sp>
      <p:sp>
        <p:nvSpPr>
          <p:cNvPr id="3" name="Content Placeholder 2"/>
          <p:cNvSpPr>
            <a:spLocks noGrp="1"/>
          </p:cNvSpPr>
          <p:nvPr>
            <p:ph idx="1"/>
          </p:nvPr>
        </p:nvSpPr>
        <p:spPr/>
        <p:txBody>
          <a:bodyPr>
            <a:normAutofit fontScale="92500" lnSpcReduction="20000"/>
          </a:bodyPr>
          <a:lstStyle/>
          <a:p>
            <a:pPr algn="ctr"/>
            <a:r>
              <a:rPr lang="en-ZA" sz="2400" i="1" dirty="0" smtClean="0">
                <a:solidFill>
                  <a:srgbClr val="004821"/>
                </a:solidFill>
              </a:rPr>
              <a:t>..“What is this you have done to me? Was it not for </a:t>
            </a:r>
            <a:r>
              <a:rPr lang="en-ZA" sz="2400" i="1" dirty="0" err="1" smtClean="0">
                <a:solidFill>
                  <a:srgbClr val="004821"/>
                </a:solidFill>
              </a:rPr>
              <a:t>Raḥĕl</a:t>
            </a:r>
            <a:r>
              <a:rPr lang="en-ZA" sz="2400" i="1" dirty="0" smtClean="0">
                <a:solidFill>
                  <a:srgbClr val="004821"/>
                </a:solidFill>
              </a:rPr>
              <a:t> that I served you? Why then have you deceived me</a:t>
            </a:r>
            <a:r>
              <a:rPr lang="en-ZA" sz="2400" b="1" i="1" dirty="0" smtClean="0">
                <a:solidFill>
                  <a:srgbClr val="004821"/>
                </a:solidFill>
              </a:rPr>
              <a:t>?”(Genesis 29:25)</a:t>
            </a:r>
          </a:p>
          <a:p>
            <a:r>
              <a:rPr lang="en-ZA" sz="2400" dirty="0" smtClean="0"/>
              <a:t>Jacob, whose name means ‘</a:t>
            </a:r>
            <a:r>
              <a:rPr lang="en-ZA" sz="2400" i="1" dirty="0" smtClean="0"/>
              <a:t>sup planter,’ </a:t>
            </a:r>
            <a:r>
              <a:rPr lang="en-ZA" sz="2400" dirty="0" smtClean="0"/>
              <a:t>duped his father Isaac with a case of </a:t>
            </a:r>
            <a:r>
              <a:rPr lang="en-ZA" sz="2400" i="1" dirty="0" smtClean="0"/>
              <a:t>‘mistaken identity’. </a:t>
            </a:r>
            <a:r>
              <a:rPr lang="en-ZA" sz="2400" dirty="0" smtClean="0"/>
              <a:t>The exact same way, Jacob is now duped with a case of </a:t>
            </a:r>
            <a:r>
              <a:rPr lang="en-ZA" sz="2400" i="1" dirty="0" smtClean="0"/>
              <a:t>‘mistaken identity.’</a:t>
            </a:r>
          </a:p>
          <a:p>
            <a:r>
              <a:rPr lang="en-US" sz="2400" dirty="0" smtClean="0"/>
              <a:t>Our actions are like sowing seeds. Whatever we do to others, we reap a harvest of that action.  It comes back on us, whether for good or for evil. It’s a law—the law of sowing and reaping.</a:t>
            </a:r>
          </a:p>
          <a:p>
            <a:r>
              <a:rPr lang="he-IL" sz="2400" dirty="0" smtClean="0"/>
              <a:t>יהושע</a:t>
            </a:r>
            <a:r>
              <a:rPr lang="en-US" sz="2400" dirty="0" smtClean="0"/>
              <a:t> said: </a:t>
            </a:r>
            <a:r>
              <a:rPr lang="en-ZA" sz="2400" i="1" dirty="0" smtClean="0">
                <a:solidFill>
                  <a:srgbClr val="004821"/>
                </a:solidFill>
              </a:rPr>
              <a:t>“Give, and it shall be given to you. A good measure, pressed down and shaken together and running over shall be put into your lap. For with the same measure with which you measure, it shall be measured back to you</a:t>
            </a:r>
            <a:r>
              <a:rPr lang="en-ZA" sz="2400" i="1" dirty="0" smtClean="0">
                <a:solidFill>
                  <a:srgbClr val="004821"/>
                </a:solidFill>
              </a:rPr>
              <a:t>.” </a:t>
            </a:r>
            <a:r>
              <a:rPr lang="en-ZA" sz="2400" b="1" i="1" dirty="0" smtClean="0">
                <a:solidFill>
                  <a:srgbClr val="004821"/>
                </a:solidFill>
              </a:rPr>
              <a:t>(</a:t>
            </a:r>
            <a:r>
              <a:rPr lang="en-ZA" sz="2400" b="1" i="1" dirty="0" smtClean="0">
                <a:solidFill>
                  <a:srgbClr val="004821"/>
                </a:solidFill>
              </a:rPr>
              <a:t>Luke 6:38)</a:t>
            </a:r>
          </a:p>
          <a:p>
            <a:r>
              <a:rPr lang="en-US" sz="2400" dirty="0" smtClean="0"/>
              <a:t>This law is about our actions, “What goes around, comes around.” If we give out lies, trickery and deception it is going to come back into our lives one way or another. However, if we give out love, kindness and mercy, we will also receive these precious qualities given back in return.</a:t>
            </a:r>
            <a:endParaRPr lang="en-ZA"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39</a:t>
            </a:fld>
            <a:endParaRPr lang="en-ZA"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SENT TO THE EAST</a:t>
            </a:r>
            <a:endParaRPr lang="en-ZA" dirty="0"/>
          </a:p>
        </p:txBody>
      </p:sp>
      <p:sp>
        <p:nvSpPr>
          <p:cNvPr id="3" name="Content Placeholder 2"/>
          <p:cNvSpPr>
            <a:spLocks noGrp="1"/>
          </p:cNvSpPr>
          <p:nvPr>
            <p:ph idx="1"/>
          </p:nvPr>
        </p:nvSpPr>
        <p:spPr/>
        <p:txBody>
          <a:bodyPr>
            <a:normAutofit fontScale="92500"/>
          </a:bodyPr>
          <a:lstStyle/>
          <a:p>
            <a:r>
              <a:rPr lang="en-ZA" dirty="0" smtClean="0"/>
              <a:t>Last week, we were introduced to Jacob as a </a:t>
            </a:r>
            <a:r>
              <a:rPr lang="en-ZA" i="1" dirty="0" smtClean="0">
                <a:solidFill>
                  <a:srgbClr val="004821"/>
                </a:solidFill>
              </a:rPr>
              <a:t>“plain man, dwelling in tents</a:t>
            </a:r>
            <a:r>
              <a:rPr lang="en-ZA" b="1" i="1" dirty="0" smtClean="0">
                <a:solidFill>
                  <a:srgbClr val="004821"/>
                </a:solidFill>
              </a:rPr>
              <a:t>” </a:t>
            </a:r>
            <a:r>
              <a:rPr lang="en-ZA" b="1" i="1" dirty="0" smtClean="0">
                <a:solidFill>
                  <a:srgbClr val="004821"/>
                </a:solidFill>
              </a:rPr>
              <a:t>(Genesis </a:t>
            </a:r>
            <a:r>
              <a:rPr lang="en-ZA" b="1" i="1" dirty="0" smtClean="0">
                <a:solidFill>
                  <a:srgbClr val="004821"/>
                </a:solidFill>
              </a:rPr>
              <a:t>25:27). </a:t>
            </a:r>
            <a:r>
              <a:rPr lang="en-ZA" dirty="0" smtClean="0"/>
              <a:t>This secure</a:t>
            </a:r>
            <a:r>
              <a:rPr lang="en-ZA" dirty="0" smtClean="0"/>
              <a:t>, home-loving man will now find himself in exile, completely alone and with a long </a:t>
            </a:r>
            <a:r>
              <a:rPr lang="en-ZA" dirty="0" smtClean="0"/>
              <a:t>journey ahead </a:t>
            </a:r>
            <a:r>
              <a:rPr lang="en-ZA" dirty="0" smtClean="0"/>
              <a:t>of him. The lessons that he learned from the study of Torah will now become an exercise </a:t>
            </a:r>
            <a:r>
              <a:rPr lang="en-ZA" dirty="0" smtClean="0"/>
              <a:t>in reality</a:t>
            </a:r>
            <a:r>
              <a:rPr lang="en-ZA" dirty="0" smtClean="0"/>
              <a:t>. Studying is quite different from establishing a large family, working, and coping with a </a:t>
            </a:r>
            <a:r>
              <a:rPr lang="en-ZA" dirty="0" smtClean="0"/>
              <a:t>life that </a:t>
            </a:r>
            <a:r>
              <a:rPr lang="en-ZA" dirty="0" smtClean="0"/>
              <a:t>rubs up against ungodliness.</a:t>
            </a:r>
          </a:p>
          <a:p>
            <a:r>
              <a:rPr lang="en-ZA" dirty="0" smtClean="0"/>
              <a:t>Jacob has been sent off to find a spouse. Without the appropriate spouse, Jacob will not be able </a:t>
            </a:r>
            <a:r>
              <a:rPr lang="en-ZA" dirty="0" smtClean="0"/>
              <a:t>to fulfil </a:t>
            </a:r>
            <a:r>
              <a:rPr lang="en-ZA" dirty="0" smtClean="0"/>
              <a:t>his role as the chosen son. On account of the fury of his brother over the stolen blessing, </a:t>
            </a:r>
            <a:r>
              <a:rPr lang="en-ZA" dirty="0" smtClean="0"/>
              <a:t>he was </a:t>
            </a:r>
            <a:r>
              <a:rPr lang="en-ZA" dirty="0" smtClean="0"/>
              <a:t>forced to flee without possessions. He leaves only with his blessing and his birthright, but </a:t>
            </a:r>
            <a:r>
              <a:rPr lang="en-ZA" dirty="0" smtClean="0"/>
              <a:t>with nothing </a:t>
            </a:r>
            <a:r>
              <a:rPr lang="en-ZA" dirty="0" smtClean="0"/>
              <a:t>tangible to show for them. Imagine how you would feel. You are the chosen son, </a:t>
            </a:r>
            <a:r>
              <a:rPr lang="en-ZA" dirty="0" smtClean="0"/>
              <a:t>blessed with </a:t>
            </a:r>
            <a:r>
              <a:rPr lang="en-ZA" dirty="0" smtClean="0"/>
              <a:t>the promise of the land of Canaan, yet it is your rival brother who remains in the land</a:t>
            </a:r>
            <a:r>
              <a:rPr lang="en-ZA" dirty="0" smtClean="0"/>
              <a:t>!  Furthermore</a:t>
            </a:r>
            <a:r>
              <a:rPr lang="en-ZA" dirty="0" smtClean="0"/>
              <a:t>, when Ishmael was REJECTED from the birthright process, he was sent away to </a:t>
            </a:r>
            <a:r>
              <a:rPr lang="en-ZA" dirty="0" smtClean="0"/>
              <a:t>the east</a:t>
            </a:r>
            <a:r>
              <a:rPr lang="en-ZA" b="1" i="1" dirty="0" smtClean="0">
                <a:solidFill>
                  <a:srgbClr val="004821"/>
                </a:solidFill>
              </a:rPr>
              <a:t>. (Genesis 25:6) </a:t>
            </a:r>
            <a:r>
              <a:rPr lang="en-ZA" dirty="0" smtClean="0"/>
              <a:t>Now Jacob is being sent away to the east. Jacob had to be very confused and in need </a:t>
            </a:r>
            <a:r>
              <a:rPr lang="en-ZA" dirty="0" smtClean="0"/>
              <a:t>of reassurance. </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a:t>
            </a:fld>
            <a:endParaRPr lang="en-ZA"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LEAH</a:t>
            </a:r>
            <a:endParaRPr lang="en-ZA" dirty="0"/>
          </a:p>
        </p:txBody>
      </p:sp>
      <p:sp>
        <p:nvSpPr>
          <p:cNvPr id="3" name="Content Placeholder 2"/>
          <p:cNvSpPr>
            <a:spLocks noGrp="1"/>
          </p:cNvSpPr>
          <p:nvPr>
            <p:ph idx="1"/>
          </p:nvPr>
        </p:nvSpPr>
        <p:spPr>
          <a:xfrm>
            <a:off x="323528" y="1600200"/>
            <a:ext cx="8568952" cy="5257800"/>
          </a:xfrm>
        </p:spPr>
        <p:txBody>
          <a:bodyPr>
            <a:noAutofit/>
          </a:bodyPr>
          <a:lstStyle/>
          <a:p>
            <a:pPr algn="just">
              <a:lnSpc>
                <a:spcPts val="2100"/>
              </a:lnSpc>
            </a:pPr>
            <a:r>
              <a:rPr lang="en-ZA" dirty="0" smtClean="0"/>
              <a:t>Leah’s </a:t>
            </a:r>
            <a:r>
              <a:rPr lang="en-ZA" dirty="0" smtClean="0"/>
              <a:t>name means “</a:t>
            </a:r>
            <a:r>
              <a:rPr lang="en-ZA" i="1" dirty="0" smtClean="0"/>
              <a:t>weary” or “grieving</a:t>
            </a:r>
            <a:r>
              <a:rPr lang="en-ZA" dirty="0" smtClean="0"/>
              <a:t>”. Popular English translations say that </a:t>
            </a:r>
            <a:r>
              <a:rPr lang="en-ZA" dirty="0" smtClean="0"/>
              <a:t>Leah’s </a:t>
            </a:r>
            <a:r>
              <a:rPr lang="en-ZA" dirty="0" smtClean="0"/>
              <a:t>eyes were weak. The Hebrew words here are “</a:t>
            </a:r>
            <a:r>
              <a:rPr lang="en-ZA" i="1" dirty="0" err="1" smtClean="0"/>
              <a:t>rak</a:t>
            </a:r>
            <a:r>
              <a:rPr lang="en-ZA" dirty="0" smtClean="0"/>
              <a:t>” (tender) and </a:t>
            </a:r>
            <a:r>
              <a:rPr lang="en-ZA" i="1" dirty="0" smtClean="0"/>
              <a:t>“</a:t>
            </a:r>
            <a:r>
              <a:rPr lang="en-ZA" i="1" dirty="0" err="1" smtClean="0"/>
              <a:t>Ayin</a:t>
            </a:r>
            <a:r>
              <a:rPr lang="en-ZA" i="1" dirty="0" smtClean="0"/>
              <a:t>” </a:t>
            </a:r>
            <a:r>
              <a:rPr lang="en-ZA" dirty="0" smtClean="0"/>
              <a:t>(eye), as in </a:t>
            </a:r>
            <a:r>
              <a:rPr lang="en-ZA" i="1" dirty="0" smtClean="0"/>
              <a:t>“tender-hearted</a:t>
            </a:r>
            <a:r>
              <a:rPr lang="en-ZA" dirty="0" smtClean="0"/>
              <a:t>”. </a:t>
            </a:r>
          </a:p>
          <a:p>
            <a:pPr algn="just">
              <a:lnSpc>
                <a:spcPts val="2100"/>
              </a:lnSpc>
            </a:pPr>
            <a:r>
              <a:rPr lang="en-ZA" dirty="0" smtClean="0"/>
              <a:t>The rabbis interpret her name as an abbreviation of </a:t>
            </a:r>
            <a:r>
              <a:rPr lang="en-ZA" i="1" dirty="0" smtClean="0"/>
              <a:t>“</a:t>
            </a:r>
            <a:r>
              <a:rPr lang="en-ZA" i="1" dirty="0" err="1" smtClean="0"/>
              <a:t>M’Leah</a:t>
            </a:r>
            <a:r>
              <a:rPr lang="en-ZA" i="1" dirty="0" smtClean="0"/>
              <a:t>”</a:t>
            </a:r>
            <a:r>
              <a:rPr lang="en-ZA" dirty="0" smtClean="0"/>
              <a:t>, which means “</a:t>
            </a:r>
            <a:r>
              <a:rPr lang="en-ZA" i="1" dirty="0" smtClean="0"/>
              <a:t>full</a:t>
            </a:r>
            <a:r>
              <a:rPr lang="en-ZA" dirty="0" smtClean="0"/>
              <a:t>”. Leah is spelled “</a:t>
            </a:r>
            <a:r>
              <a:rPr lang="en-ZA" i="1" dirty="0" smtClean="0"/>
              <a:t>Lamed-aleph-hey</a:t>
            </a:r>
            <a:r>
              <a:rPr lang="en-ZA" dirty="0" smtClean="0"/>
              <a:t>”, lamed means to </a:t>
            </a:r>
            <a:r>
              <a:rPr lang="en-ZA" i="1" dirty="0" smtClean="0"/>
              <a:t>“learn” or “teach</a:t>
            </a:r>
            <a:r>
              <a:rPr lang="en-ZA" dirty="0" smtClean="0"/>
              <a:t>”, aleph is the “</a:t>
            </a:r>
            <a:r>
              <a:rPr lang="en-ZA" i="1" dirty="0" smtClean="0"/>
              <a:t>ox”</a:t>
            </a:r>
            <a:r>
              <a:rPr lang="en-ZA" dirty="0" smtClean="0"/>
              <a:t>, meaning “</a:t>
            </a:r>
            <a:r>
              <a:rPr lang="en-ZA" i="1" dirty="0" smtClean="0"/>
              <a:t>strength” or “master” </a:t>
            </a:r>
            <a:r>
              <a:rPr lang="en-ZA" dirty="0" smtClean="0"/>
              <a:t>and hey means “</a:t>
            </a:r>
            <a:r>
              <a:rPr lang="en-ZA" i="1" dirty="0" smtClean="0"/>
              <a:t>to behold” or “revelation</a:t>
            </a:r>
            <a:r>
              <a:rPr lang="en-ZA" dirty="0" smtClean="0"/>
              <a:t>”. This adds great depth to her name; </a:t>
            </a:r>
            <a:r>
              <a:rPr lang="en-ZA" dirty="0" smtClean="0"/>
              <a:t>Leah’s </a:t>
            </a:r>
            <a:r>
              <a:rPr lang="en-ZA" dirty="0" smtClean="0"/>
              <a:t>name relates to </a:t>
            </a:r>
            <a:r>
              <a:rPr lang="en-ZA" i="1" dirty="0" smtClean="0"/>
              <a:t>“being taught the Master’s revelation</a:t>
            </a:r>
            <a:r>
              <a:rPr lang="en-ZA" dirty="0" smtClean="0"/>
              <a:t>”. If you add “</a:t>
            </a:r>
            <a:r>
              <a:rPr lang="en-ZA" i="1" dirty="0" err="1" smtClean="0"/>
              <a:t>Mem</a:t>
            </a:r>
            <a:r>
              <a:rPr lang="en-ZA" dirty="0" smtClean="0"/>
              <a:t>” (as in </a:t>
            </a:r>
            <a:r>
              <a:rPr lang="en-ZA" dirty="0" err="1" smtClean="0"/>
              <a:t>M’Leah</a:t>
            </a:r>
            <a:r>
              <a:rPr lang="en-ZA" dirty="0" smtClean="0"/>
              <a:t>) or water, symbolizing the Word, to one who is weary, or grieving, they become full. Also, the numeric value of her name is 36 which equals the phrases “</a:t>
            </a:r>
            <a:r>
              <a:rPr lang="en-ZA" i="1" dirty="0" smtClean="0"/>
              <a:t>in His hands</a:t>
            </a:r>
            <a:r>
              <a:rPr lang="en-ZA" dirty="0" smtClean="0"/>
              <a:t>” and “</a:t>
            </a:r>
            <a:r>
              <a:rPr lang="en-ZA" i="1" dirty="0" smtClean="0"/>
              <a:t>with His power”</a:t>
            </a:r>
            <a:r>
              <a:rPr lang="en-ZA" dirty="0" smtClean="0"/>
              <a:t>. Leah is a name worthy of a Matriarch, as she would give birth to six of </a:t>
            </a:r>
            <a:r>
              <a:rPr lang="en-ZA" dirty="0" err="1" smtClean="0"/>
              <a:t>Ya’aqob’s</a:t>
            </a:r>
            <a:r>
              <a:rPr lang="en-ZA" dirty="0" smtClean="0"/>
              <a:t> </a:t>
            </a:r>
            <a:r>
              <a:rPr lang="en-ZA" dirty="0" smtClean="0"/>
              <a:t>12 sons (Reuben, Shimon, Levi, </a:t>
            </a:r>
            <a:r>
              <a:rPr lang="en-ZA" dirty="0" err="1" smtClean="0"/>
              <a:t>Yehudah</a:t>
            </a:r>
            <a:r>
              <a:rPr lang="en-ZA" dirty="0" smtClean="0"/>
              <a:t>, </a:t>
            </a:r>
            <a:r>
              <a:rPr lang="en-ZA" dirty="0" err="1" smtClean="0"/>
              <a:t>Yissakar</a:t>
            </a:r>
            <a:r>
              <a:rPr lang="en-ZA" dirty="0" smtClean="0"/>
              <a:t> and </a:t>
            </a:r>
            <a:r>
              <a:rPr lang="en-ZA" dirty="0" err="1" smtClean="0"/>
              <a:t>Zebulun</a:t>
            </a:r>
            <a:r>
              <a:rPr lang="en-ZA" dirty="0" smtClean="0"/>
              <a:t>) and to Dinah, their daughter.</a:t>
            </a:r>
          </a:p>
          <a:p>
            <a:pPr algn="just">
              <a:lnSpc>
                <a:spcPts val="2100"/>
              </a:lnSpc>
            </a:pPr>
            <a:r>
              <a:rPr lang="en-ZA" dirty="0" smtClean="0"/>
              <a:t>The rabbis teach that Leah was not “</a:t>
            </a:r>
            <a:r>
              <a:rPr lang="en-ZA" i="1" dirty="0" smtClean="0"/>
              <a:t>hated” </a:t>
            </a:r>
            <a:r>
              <a:rPr lang="en-ZA" dirty="0" smtClean="0"/>
              <a:t>by </a:t>
            </a:r>
            <a:r>
              <a:rPr lang="en-ZA" dirty="0" err="1" smtClean="0"/>
              <a:t>Ya’aqob</a:t>
            </a:r>
            <a:r>
              <a:rPr lang="en-ZA" dirty="0" smtClean="0"/>
              <a:t>. </a:t>
            </a:r>
            <a:r>
              <a:rPr lang="en-ZA" dirty="0" smtClean="0"/>
              <a:t>It’s </a:t>
            </a:r>
            <a:r>
              <a:rPr lang="en-ZA" dirty="0" smtClean="0"/>
              <a:t>just that his love and passion for </a:t>
            </a:r>
            <a:r>
              <a:rPr lang="en-ZA" dirty="0" smtClean="0"/>
              <a:t>Rachel </a:t>
            </a:r>
            <a:r>
              <a:rPr lang="en-ZA" dirty="0" smtClean="0"/>
              <a:t>was so intense that she felt hated. The Hebrew word used here is a form of the word “</a:t>
            </a:r>
            <a:r>
              <a:rPr lang="en-ZA" i="1" dirty="0" smtClean="0"/>
              <a:t>sane`</a:t>
            </a:r>
            <a:r>
              <a:rPr lang="en-ZA" dirty="0" smtClean="0"/>
              <a:t>” which implies </a:t>
            </a:r>
            <a:r>
              <a:rPr lang="en-ZA" i="1" dirty="0" smtClean="0"/>
              <a:t>“unloved</a:t>
            </a:r>
            <a:r>
              <a:rPr lang="en-ZA" dirty="0" smtClean="0"/>
              <a:t>” as in not loved as much as another.</a:t>
            </a: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40</a:t>
            </a:fld>
            <a:endParaRPr lang="en-ZA"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RACHEL</a:t>
            </a:r>
            <a:endParaRPr lang="en-ZA" dirty="0"/>
          </a:p>
        </p:txBody>
      </p:sp>
      <p:sp>
        <p:nvSpPr>
          <p:cNvPr id="3" name="Content Placeholder 2"/>
          <p:cNvSpPr>
            <a:spLocks noGrp="1"/>
          </p:cNvSpPr>
          <p:nvPr>
            <p:ph idx="1"/>
          </p:nvPr>
        </p:nvSpPr>
        <p:spPr/>
        <p:txBody>
          <a:bodyPr>
            <a:noAutofit/>
          </a:bodyPr>
          <a:lstStyle/>
          <a:p>
            <a:pPr algn="just">
              <a:lnSpc>
                <a:spcPts val="2300"/>
              </a:lnSpc>
            </a:pPr>
            <a:r>
              <a:rPr lang="en-ZA" dirty="0" smtClean="0"/>
              <a:t>Rachel means “</a:t>
            </a:r>
            <a:r>
              <a:rPr lang="en-ZA" i="1" dirty="0" smtClean="0"/>
              <a:t>ewe” or “sheep”. </a:t>
            </a:r>
            <a:r>
              <a:rPr lang="en-ZA" dirty="0" smtClean="0"/>
              <a:t>Torah tells us that she was “</a:t>
            </a:r>
            <a:r>
              <a:rPr lang="en-ZA" i="1" dirty="0" err="1" smtClean="0"/>
              <a:t>yapheh</a:t>
            </a:r>
            <a:r>
              <a:rPr lang="en-ZA" i="1" dirty="0" smtClean="0"/>
              <a:t> </a:t>
            </a:r>
            <a:r>
              <a:rPr lang="en-ZA" i="1" dirty="0" err="1" smtClean="0"/>
              <a:t>to’ar</a:t>
            </a:r>
            <a:r>
              <a:rPr lang="en-ZA" i="1" dirty="0" smtClean="0"/>
              <a:t>” </a:t>
            </a:r>
            <a:r>
              <a:rPr lang="en-ZA" dirty="0" smtClean="0"/>
              <a:t>or “</a:t>
            </a:r>
            <a:r>
              <a:rPr lang="en-ZA" i="1" dirty="0" smtClean="0"/>
              <a:t>beautiful of form” </a:t>
            </a:r>
            <a:r>
              <a:rPr lang="en-ZA" dirty="0" smtClean="0"/>
              <a:t>or shape and that she was “</a:t>
            </a:r>
            <a:r>
              <a:rPr lang="en-ZA" i="1" dirty="0" err="1" smtClean="0"/>
              <a:t>yapheh</a:t>
            </a:r>
            <a:r>
              <a:rPr lang="en-ZA" i="1" dirty="0" smtClean="0"/>
              <a:t> </a:t>
            </a:r>
            <a:r>
              <a:rPr lang="en-ZA" i="1" dirty="0" err="1" smtClean="0"/>
              <a:t>mar’eh</a:t>
            </a:r>
            <a:r>
              <a:rPr lang="en-ZA" i="1" dirty="0" smtClean="0"/>
              <a:t>” </a:t>
            </a:r>
            <a:r>
              <a:rPr lang="en-ZA" dirty="0" smtClean="0"/>
              <a:t>or “</a:t>
            </a:r>
            <a:r>
              <a:rPr lang="en-ZA" i="1" dirty="0" smtClean="0"/>
              <a:t>as beautiful as a vision”</a:t>
            </a:r>
            <a:r>
              <a:rPr lang="en-ZA" dirty="0" smtClean="0"/>
              <a:t>. </a:t>
            </a:r>
            <a:r>
              <a:rPr lang="en-ZA" dirty="0" smtClean="0"/>
              <a:t>We’re </a:t>
            </a:r>
            <a:r>
              <a:rPr lang="en-ZA" dirty="0" smtClean="0"/>
              <a:t>told that </a:t>
            </a:r>
            <a:r>
              <a:rPr lang="en-ZA" dirty="0" smtClean="0"/>
              <a:t>Jacob </a:t>
            </a:r>
            <a:r>
              <a:rPr lang="en-ZA" dirty="0" smtClean="0"/>
              <a:t>loved her, the word is “</a:t>
            </a:r>
            <a:r>
              <a:rPr lang="en-ZA" i="1" dirty="0" err="1" smtClean="0"/>
              <a:t>ahav</a:t>
            </a:r>
            <a:r>
              <a:rPr lang="en-ZA" i="1" dirty="0" smtClean="0"/>
              <a:t>” </a:t>
            </a:r>
            <a:r>
              <a:rPr lang="en-ZA" dirty="0" smtClean="0"/>
              <a:t>and it means “</a:t>
            </a:r>
            <a:r>
              <a:rPr lang="en-ZA" i="1" dirty="0" smtClean="0"/>
              <a:t>to love”, “desire</a:t>
            </a:r>
            <a:r>
              <a:rPr lang="en-ZA" dirty="0" smtClean="0"/>
              <a:t>” and the Hebrew-</a:t>
            </a:r>
            <a:r>
              <a:rPr lang="en-ZA" dirty="0" err="1" smtClean="0"/>
              <a:t>Chaldee</a:t>
            </a:r>
            <a:r>
              <a:rPr lang="en-ZA" dirty="0" smtClean="0"/>
              <a:t> Lexicon says to “</a:t>
            </a:r>
            <a:r>
              <a:rPr lang="en-ZA" i="1" dirty="0" smtClean="0"/>
              <a:t>breath after”. </a:t>
            </a:r>
          </a:p>
          <a:p>
            <a:pPr>
              <a:lnSpc>
                <a:spcPts val="2300"/>
              </a:lnSpc>
            </a:pPr>
            <a:r>
              <a:rPr lang="en-ZA" dirty="0" smtClean="0"/>
              <a:t>Rachel is spelled “</a:t>
            </a:r>
            <a:r>
              <a:rPr lang="en-ZA" i="1" dirty="0" err="1" smtClean="0"/>
              <a:t>Reish</a:t>
            </a:r>
            <a:r>
              <a:rPr lang="en-ZA" i="1" dirty="0" smtClean="0"/>
              <a:t>-</a:t>
            </a:r>
            <a:r>
              <a:rPr lang="en-ZA" i="1" dirty="0" err="1" smtClean="0"/>
              <a:t>chet</a:t>
            </a:r>
            <a:r>
              <a:rPr lang="en-ZA" i="1" dirty="0" smtClean="0"/>
              <a:t>-lamed”. </a:t>
            </a:r>
            <a:r>
              <a:rPr lang="en-ZA" dirty="0" err="1" smtClean="0"/>
              <a:t>Reish</a:t>
            </a:r>
            <a:r>
              <a:rPr lang="en-ZA" dirty="0" smtClean="0"/>
              <a:t> means “</a:t>
            </a:r>
            <a:r>
              <a:rPr lang="en-ZA" i="1" dirty="0" smtClean="0"/>
              <a:t>head</a:t>
            </a:r>
            <a:r>
              <a:rPr lang="en-ZA" dirty="0" smtClean="0"/>
              <a:t>” or “</a:t>
            </a:r>
            <a:r>
              <a:rPr lang="en-ZA" i="1" dirty="0" smtClean="0"/>
              <a:t>beginning</a:t>
            </a:r>
            <a:r>
              <a:rPr lang="en-ZA" dirty="0" smtClean="0"/>
              <a:t>”, </a:t>
            </a:r>
            <a:r>
              <a:rPr lang="en-ZA" dirty="0" err="1" smtClean="0"/>
              <a:t>chet</a:t>
            </a:r>
            <a:r>
              <a:rPr lang="en-ZA" dirty="0" smtClean="0"/>
              <a:t> means “</a:t>
            </a:r>
            <a:r>
              <a:rPr lang="en-ZA" i="1" dirty="0" smtClean="0"/>
              <a:t>fear of </a:t>
            </a:r>
            <a:r>
              <a:rPr lang="he-IL" i="1" dirty="0" smtClean="0"/>
              <a:t>יהוה</a:t>
            </a:r>
            <a:r>
              <a:rPr lang="en-ZA" i="1" dirty="0" smtClean="0"/>
              <a:t> </a:t>
            </a:r>
            <a:r>
              <a:rPr lang="en-ZA" dirty="0" smtClean="0"/>
              <a:t>” </a:t>
            </a:r>
            <a:r>
              <a:rPr lang="en-ZA" dirty="0" smtClean="0"/>
              <a:t>or </a:t>
            </a:r>
            <a:r>
              <a:rPr lang="en-ZA" i="1" dirty="0" smtClean="0"/>
              <a:t>“life</a:t>
            </a:r>
            <a:r>
              <a:rPr lang="en-ZA" dirty="0" smtClean="0"/>
              <a:t>”. And lamed is the </a:t>
            </a:r>
            <a:r>
              <a:rPr lang="en-ZA" i="1" dirty="0" smtClean="0"/>
              <a:t>“</a:t>
            </a:r>
            <a:r>
              <a:rPr lang="en-ZA" i="1" dirty="0" err="1" smtClean="0"/>
              <a:t>shepherd‟s</a:t>
            </a:r>
            <a:r>
              <a:rPr lang="en-ZA" i="1" dirty="0" smtClean="0"/>
              <a:t> staff</a:t>
            </a:r>
            <a:r>
              <a:rPr lang="en-ZA" dirty="0" smtClean="0"/>
              <a:t>” and means to “</a:t>
            </a:r>
            <a:r>
              <a:rPr lang="en-ZA" i="1" dirty="0" smtClean="0"/>
              <a:t>learn” or “teach”</a:t>
            </a:r>
            <a:r>
              <a:rPr lang="en-ZA" dirty="0" smtClean="0"/>
              <a:t>. So, </a:t>
            </a:r>
            <a:r>
              <a:rPr lang="en-ZA" dirty="0" smtClean="0"/>
              <a:t>Rachel’s </a:t>
            </a:r>
            <a:r>
              <a:rPr lang="en-ZA" dirty="0" smtClean="0"/>
              <a:t>name would mean </a:t>
            </a:r>
            <a:r>
              <a:rPr lang="en-ZA" i="1" dirty="0" smtClean="0"/>
              <a:t>“the beginning of fear (life) is learning (knowledge or wisdom)</a:t>
            </a:r>
            <a:r>
              <a:rPr lang="en-ZA" dirty="0" smtClean="0"/>
              <a:t>”. As Psalms 111:10a says; </a:t>
            </a:r>
            <a:r>
              <a:rPr lang="en-ZA" i="1" dirty="0" smtClean="0">
                <a:solidFill>
                  <a:srgbClr val="004821"/>
                </a:solidFill>
              </a:rPr>
              <a:t>“</a:t>
            </a:r>
            <a:r>
              <a:rPr lang="en-ZA" i="1" dirty="0" smtClean="0">
                <a:solidFill>
                  <a:srgbClr val="004821"/>
                </a:solidFill>
              </a:rPr>
              <a:t>The fear of </a:t>
            </a:r>
            <a:r>
              <a:rPr lang="he-IL" i="1" dirty="0" smtClean="0">
                <a:solidFill>
                  <a:srgbClr val="004821"/>
                </a:solidFill>
              </a:rPr>
              <a:t>יהוה</a:t>
            </a:r>
            <a:r>
              <a:rPr lang="en-ZA" i="1" dirty="0" smtClean="0">
                <a:solidFill>
                  <a:srgbClr val="004821"/>
                </a:solidFill>
              </a:rPr>
              <a:t> is the beginning of wisdom, </a:t>
            </a:r>
            <a:r>
              <a:rPr lang="en-ZA" i="1" dirty="0" smtClean="0">
                <a:solidFill>
                  <a:srgbClr val="004821"/>
                </a:solidFill>
              </a:rPr>
              <a:t>... </a:t>
            </a:r>
            <a:r>
              <a:rPr lang="en-ZA" dirty="0" smtClean="0"/>
              <a:t>and </a:t>
            </a:r>
            <a:r>
              <a:rPr lang="en-ZA" dirty="0" smtClean="0"/>
              <a:t>Proverbs 1:7 says; </a:t>
            </a:r>
            <a:r>
              <a:rPr lang="en-ZA" i="1" dirty="0" smtClean="0">
                <a:solidFill>
                  <a:srgbClr val="004821"/>
                </a:solidFill>
              </a:rPr>
              <a:t>“</a:t>
            </a:r>
            <a:r>
              <a:rPr lang="en-ZA" i="1" dirty="0" smtClean="0">
                <a:solidFill>
                  <a:srgbClr val="004821"/>
                </a:solidFill>
              </a:rPr>
              <a:t>The fear of </a:t>
            </a:r>
            <a:r>
              <a:rPr lang="he-IL" i="1" dirty="0" smtClean="0">
                <a:solidFill>
                  <a:srgbClr val="004821"/>
                </a:solidFill>
              </a:rPr>
              <a:t>יהוה</a:t>
            </a:r>
            <a:r>
              <a:rPr lang="en-ZA" i="1" dirty="0" smtClean="0">
                <a:solidFill>
                  <a:srgbClr val="004821"/>
                </a:solidFill>
              </a:rPr>
              <a:t> is the beginning of </a:t>
            </a:r>
            <a:r>
              <a:rPr lang="en-ZA" i="1" dirty="0" smtClean="0">
                <a:solidFill>
                  <a:srgbClr val="004821"/>
                </a:solidFill>
              </a:rPr>
              <a:t>knowledge; </a:t>
            </a:r>
            <a:r>
              <a:rPr lang="en-ZA" i="1" dirty="0" smtClean="0">
                <a:solidFill>
                  <a:srgbClr val="004821"/>
                </a:solidFill>
              </a:rPr>
              <a:t>Fools despise wisdom and discipline. </a:t>
            </a:r>
            <a:endParaRPr lang="en-US" i="1" dirty="0" smtClean="0">
              <a:solidFill>
                <a:srgbClr val="004821"/>
              </a:solidFill>
            </a:endParaRPr>
          </a:p>
          <a:p>
            <a:pPr algn="just">
              <a:lnSpc>
                <a:spcPts val="2300"/>
              </a:lnSpc>
            </a:pPr>
            <a:r>
              <a:rPr lang="en-ZA" dirty="0" smtClean="0"/>
              <a:t>Rachel</a:t>
            </a:r>
            <a:r>
              <a:rPr lang="en-ZA" dirty="0" smtClean="0"/>
              <a:t>, the sheep, is our mother; the mother of </a:t>
            </a:r>
            <a:r>
              <a:rPr lang="en-ZA" dirty="0" smtClean="0"/>
              <a:t>Joseph, </a:t>
            </a:r>
            <a:r>
              <a:rPr lang="en-ZA" dirty="0" smtClean="0"/>
              <a:t>as well as Benjamin. Her </a:t>
            </a:r>
            <a:r>
              <a:rPr lang="en-ZA" dirty="0" smtClean="0"/>
              <a:t>name’s </a:t>
            </a:r>
            <a:r>
              <a:rPr lang="en-ZA" dirty="0" smtClean="0"/>
              <a:t>numeric value is 238 which equals </a:t>
            </a:r>
            <a:r>
              <a:rPr lang="en-ZA" i="1" dirty="0" smtClean="0"/>
              <a:t>“and He blessed”, “and multiply you”, “first-fruits” and “and will bless</a:t>
            </a:r>
            <a:r>
              <a:rPr lang="en-ZA" dirty="0" smtClean="0"/>
              <a:t>”. These are the words that </a:t>
            </a:r>
            <a:r>
              <a:rPr lang="en-ZA" dirty="0" smtClean="0"/>
              <a:t>Jacob </a:t>
            </a:r>
            <a:r>
              <a:rPr lang="en-ZA" dirty="0" smtClean="0"/>
              <a:t>would later use to bless Ephraim and </a:t>
            </a:r>
            <a:r>
              <a:rPr lang="en-ZA" dirty="0" smtClean="0"/>
              <a:t>Manasseh.</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41</a:t>
            </a:fld>
            <a:endParaRPr lang="en-ZA"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smtClean="0"/>
              <a:t>LEAH AND RACHEL</a:t>
            </a:r>
            <a:br>
              <a:rPr lang="en-ZA" smtClean="0"/>
            </a:br>
            <a:r>
              <a:rPr lang="en-ZA" smtClean="0"/>
              <a:t>Legends of the Jews </a:t>
            </a:r>
            <a:endParaRPr lang="en-ZA" dirty="0"/>
          </a:p>
        </p:txBody>
      </p:sp>
      <p:sp>
        <p:nvSpPr>
          <p:cNvPr id="3" name="Content Placeholder 2"/>
          <p:cNvSpPr>
            <a:spLocks noGrp="1"/>
          </p:cNvSpPr>
          <p:nvPr>
            <p:ph idx="1"/>
          </p:nvPr>
        </p:nvSpPr>
        <p:spPr/>
        <p:txBody>
          <a:bodyPr>
            <a:normAutofit fontScale="92500" lnSpcReduction="20000"/>
          </a:bodyPr>
          <a:lstStyle/>
          <a:p>
            <a:r>
              <a:rPr lang="en-ZA" sz="2400" dirty="0" smtClean="0">
                <a:solidFill>
                  <a:srgbClr val="C00000"/>
                </a:solidFill>
              </a:rPr>
              <a:t>Jacob married, Leah and Rachel, for Leah, like her younger sister, was beautiful of countenance, form, and stature. She had but one defect, her eyes were weak, and this malady she had brought down upon herself, through her own action. </a:t>
            </a:r>
            <a:r>
              <a:rPr lang="en-ZA" sz="2400" dirty="0" err="1" smtClean="0">
                <a:solidFill>
                  <a:srgbClr val="C00000"/>
                </a:solidFill>
              </a:rPr>
              <a:t>Laban</a:t>
            </a:r>
            <a:r>
              <a:rPr lang="en-ZA" sz="2400" dirty="0" smtClean="0">
                <a:solidFill>
                  <a:srgbClr val="C00000"/>
                </a:solidFill>
              </a:rPr>
              <a:t>, who had two daughters, and </a:t>
            </a:r>
            <a:r>
              <a:rPr lang="en-ZA" sz="2400" dirty="0" err="1" smtClean="0">
                <a:solidFill>
                  <a:srgbClr val="C00000"/>
                </a:solidFill>
              </a:rPr>
              <a:t>Rebekah</a:t>
            </a:r>
            <a:r>
              <a:rPr lang="en-ZA" sz="2400" dirty="0" smtClean="0">
                <a:solidFill>
                  <a:srgbClr val="C00000"/>
                </a:solidFill>
              </a:rPr>
              <a:t>, his sister, who had two sons, had agreed by letter, while their children were still young, that the older son of the one was to marry the older daughter of the other, and the younger son the younger daughter. When Leah grew to maidenhood, and inquired about her future husband, all her tidings spoke of his villainous character, and she wept over her fate until her eyelashes dropped from their lids. But Rachel grew more and more beautiful day by day, for all who spoke of Jacob praised and extolled him, and "good tidings make the bones fat."</a:t>
            </a:r>
          </a:p>
          <a:p>
            <a:r>
              <a:rPr lang="en-ZA" sz="2400" dirty="0" smtClean="0">
                <a:solidFill>
                  <a:srgbClr val="C00000"/>
                </a:solidFill>
              </a:rPr>
              <a:t>In view of the agreement between </a:t>
            </a:r>
            <a:r>
              <a:rPr lang="en-ZA" sz="2400" dirty="0" err="1" smtClean="0">
                <a:solidFill>
                  <a:srgbClr val="C00000"/>
                </a:solidFill>
              </a:rPr>
              <a:t>Laban</a:t>
            </a:r>
            <a:r>
              <a:rPr lang="en-ZA" sz="2400" dirty="0" smtClean="0">
                <a:solidFill>
                  <a:srgbClr val="C00000"/>
                </a:solidFill>
              </a:rPr>
              <a:t> and </a:t>
            </a:r>
            <a:r>
              <a:rPr lang="en-ZA" sz="2400" dirty="0" err="1" smtClean="0">
                <a:solidFill>
                  <a:srgbClr val="C00000"/>
                </a:solidFill>
              </a:rPr>
              <a:t>Rebekah</a:t>
            </a:r>
            <a:r>
              <a:rPr lang="en-ZA" sz="2400" dirty="0" smtClean="0">
                <a:solidFill>
                  <a:srgbClr val="C00000"/>
                </a:solidFill>
              </a:rPr>
              <a:t>, Jacob refused to marry the older daughter Leah. As it was, Esau was his mortal enemy, ..Esau would never forgive his younger brother. Therefore Jacob resolved to take to wife Rachel, the younger daughter of his uncle.</a:t>
            </a:r>
          </a:p>
          <a:p>
            <a:endParaRPr lang="en-ZA"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42</a:t>
            </a:fld>
            <a:endParaRPr lang="en-ZA"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ZILPAH AND BILHAH</a:t>
            </a:r>
            <a:endParaRPr lang="en-ZA" dirty="0"/>
          </a:p>
        </p:txBody>
      </p:sp>
      <p:sp>
        <p:nvSpPr>
          <p:cNvPr id="3" name="Content Placeholder 2"/>
          <p:cNvSpPr>
            <a:spLocks noGrp="1"/>
          </p:cNvSpPr>
          <p:nvPr>
            <p:ph idx="1"/>
          </p:nvPr>
        </p:nvSpPr>
        <p:spPr/>
        <p:txBody>
          <a:bodyPr/>
          <a:lstStyle/>
          <a:p>
            <a:pPr algn="just"/>
            <a:r>
              <a:rPr lang="en-ZA" dirty="0" err="1" smtClean="0"/>
              <a:t>Zilpah</a:t>
            </a:r>
            <a:r>
              <a:rPr lang="en-ZA" dirty="0" smtClean="0"/>
              <a:t>, whose name literally means to “</a:t>
            </a:r>
            <a:r>
              <a:rPr lang="en-ZA" i="1" dirty="0" smtClean="0"/>
              <a:t>trickle as myrrh” </a:t>
            </a:r>
            <a:r>
              <a:rPr lang="en-ZA" dirty="0" smtClean="0"/>
              <a:t>a way of gently adding a strong spice, a little at a time. </a:t>
            </a:r>
            <a:r>
              <a:rPr lang="en-ZA" dirty="0" err="1" smtClean="0"/>
              <a:t>Zilpah</a:t>
            </a:r>
            <a:r>
              <a:rPr lang="en-ZA" dirty="0" smtClean="0"/>
              <a:t> is spelled “</a:t>
            </a:r>
            <a:r>
              <a:rPr lang="en-ZA" dirty="0" err="1" smtClean="0"/>
              <a:t>Zayin</a:t>
            </a:r>
            <a:r>
              <a:rPr lang="en-ZA" dirty="0" smtClean="0"/>
              <a:t>-lamed-</a:t>
            </a:r>
            <a:r>
              <a:rPr lang="en-ZA" dirty="0" err="1" smtClean="0"/>
              <a:t>pey</a:t>
            </a:r>
            <a:r>
              <a:rPr lang="en-ZA" dirty="0" smtClean="0"/>
              <a:t>-hey”. The numeric value of her name is 122 which equals “</a:t>
            </a:r>
            <a:r>
              <a:rPr lang="en-ZA" i="1" dirty="0" smtClean="0"/>
              <a:t>and they shall flee”, “in its appointed season”, “and they went up” and “He will make wonderful</a:t>
            </a:r>
            <a:r>
              <a:rPr lang="en-ZA" dirty="0" smtClean="0"/>
              <a:t>”. </a:t>
            </a:r>
            <a:r>
              <a:rPr lang="en-ZA" dirty="0" err="1" smtClean="0"/>
              <a:t>Zilpah</a:t>
            </a:r>
            <a:r>
              <a:rPr lang="en-ZA" dirty="0" smtClean="0"/>
              <a:t> bore </a:t>
            </a:r>
            <a:r>
              <a:rPr lang="en-ZA" dirty="0" err="1" smtClean="0"/>
              <a:t>Ya‟aqob</a:t>
            </a:r>
            <a:r>
              <a:rPr lang="en-ZA" dirty="0" smtClean="0"/>
              <a:t> two sons, Gad and Asher. </a:t>
            </a:r>
          </a:p>
          <a:p>
            <a:pPr algn="just"/>
            <a:endParaRPr lang="en-ZA" dirty="0" smtClean="0"/>
          </a:p>
          <a:p>
            <a:pPr algn="just"/>
            <a:r>
              <a:rPr lang="en-ZA" dirty="0" err="1" smtClean="0"/>
              <a:t>Bilhah</a:t>
            </a:r>
            <a:r>
              <a:rPr lang="en-ZA" dirty="0" smtClean="0"/>
              <a:t> means “</a:t>
            </a:r>
            <a:r>
              <a:rPr lang="en-ZA" i="1" dirty="0" smtClean="0"/>
              <a:t>troubled” or “to trouble”. </a:t>
            </a:r>
            <a:r>
              <a:rPr lang="en-ZA" dirty="0" err="1" smtClean="0"/>
              <a:t>Bilhah</a:t>
            </a:r>
            <a:r>
              <a:rPr lang="en-ZA" dirty="0" smtClean="0"/>
              <a:t> is spelled “</a:t>
            </a:r>
            <a:r>
              <a:rPr lang="en-ZA" dirty="0" err="1" smtClean="0"/>
              <a:t>Beit</a:t>
            </a:r>
            <a:r>
              <a:rPr lang="en-ZA" dirty="0" smtClean="0"/>
              <a:t>-lamed-hey-hey”. The numeric value of </a:t>
            </a:r>
            <a:r>
              <a:rPr lang="en-ZA" dirty="0" err="1" smtClean="0"/>
              <a:t>Bilhahs</a:t>
            </a:r>
            <a:r>
              <a:rPr lang="en-ZA" dirty="0" smtClean="0"/>
              <a:t> </a:t>
            </a:r>
            <a:r>
              <a:rPr lang="en-ZA" dirty="0" smtClean="0"/>
              <a:t>name is 42 which equals “</a:t>
            </a:r>
            <a:r>
              <a:rPr lang="en-ZA" i="1" dirty="0" err="1" smtClean="0"/>
              <a:t>Eloah</a:t>
            </a:r>
            <a:r>
              <a:rPr lang="en-ZA" i="1" dirty="0" smtClean="0"/>
              <a:t>”, “My esteem” and “in his heart”.</a:t>
            </a:r>
            <a:r>
              <a:rPr lang="en-ZA" dirty="0" smtClean="0"/>
              <a:t> She bore two sons to </a:t>
            </a:r>
            <a:r>
              <a:rPr lang="en-ZA" dirty="0" smtClean="0"/>
              <a:t>Jac</a:t>
            </a:r>
            <a:r>
              <a:rPr lang="en-ZA" dirty="0" smtClean="0"/>
              <a:t>ob</a:t>
            </a:r>
            <a:r>
              <a:rPr lang="en-ZA" dirty="0" smtClean="0"/>
              <a:t>; Dan and Naphtali.</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43</a:t>
            </a:fld>
            <a:endParaRPr lang="en-ZA"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JACOBS CHILDREN</a:t>
            </a:r>
            <a:endParaRPr lang="en-ZA" dirty="0"/>
          </a:p>
        </p:txBody>
      </p:sp>
      <p:sp>
        <p:nvSpPr>
          <p:cNvPr id="3" name="Content Placeholder 2"/>
          <p:cNvSpPr>
            <a:spLocks noGrp="1"/>
          </p:cNvSpPr>
          <p:nvPr>
            <p:ph idx="1"/>
          </p:nvPr>
        </p:nvSpPr>
        <p:spPr/>
        <p:txBody>
          <a:bodyPr>
            <a:noAutofit/>
          </a:bodyPr>
          <a:lstStyle/>
          <a:p>
            <a:pPr algn="just">
              <a:lnSpc>
                <a:spcPts val="2300"/>
              </a:lnSpc>
            </a:pPr>
            <a:r>
              <a:rPr lang="en-ZA" dirty="0" smtClean="0"/>
              <a:t>Genesis 30 deals with the bearing of </a:t>
            </a:r>
            <a:r>
              <a:rPr lang="en-ZA" dirty="0" smtClean="0"/>
              <a:t>Jacob’s </a:t>
            </a:r>
            <a:r>
              <a:rPr lang="en-ZA" dirty="0" smtClean="0"/>
              <a:t>children; all except Benjamin, as he would come a little latter. </a:t>
            </a:r>
            <a:r>
              <a:rPr lang="en-ZA" dirty="0" smtClean="0"/>
              <a:t>Here’s </a:t>
            </a:r>
            <a:r>
              <a:rPr lang="en-ZA" dirty="0" smtClean="0"/>
              <a:t>a brief look at their names: </a:t>
            </a:r>
          </a:p>
          <a:p>
            <a:pPr marL="457200" indent="-457200" algn="just">
              <a:lnSpc>
                <a:spcPts val="2300"/>
              </a:lnSpc>
              <a:buFont typeface="+mj-lt"/>
              <a:buAutoNum type="arabicPeriod"/>
            </a:pPr>
            <a:r>
              <a:rPr lang="en-ZA" dirty="0" smtClean="0"/>
              <a:t>Reuben </a:t>
            </a:r>
            <a:r>
              <a:rPr lang="en-ZA" dirty="0" smtClean="0"/>
              <a:t>- Behold, a son (named this as a reminder of the firstborn son). </a:t>
            </a:r>
          </a:p>
          <a:p>
            <a:pPr marL="457200" indent="-457200">
              <a:lnSpc>
                <a:spcPts val="2300"/>
              </a:lnSpc>
              <a:buFont typeface="+mj-lt"/>
              <a:buAutoNum type="arabicPeriod"/>
            </a:pPr>
            <a:r>
              <a:rPr lang="en-ZA" dirty="0" smtClean="0"/>
              <a:t>Shimon – Hearing (named this because </a:t>
            </a:r>
            <a:r>
              <a:rPr lang="he-IL" dirty="0" smtClean="0"/>
              <a:t>יהוה</a:t>
            </a:r>
            <a:r>
              <a:rPr lang="en-ZA" dirty="0" smtClean="0"/>
              <a:t> </a:t>
            </a:r>
            <a:r>
              <a:rPr lang="en-ZA" dirty="0" smtClean="0"/>
              <a:t>heard the prayer for another son). </a:t>
            </a:r>
          </a:p>
          <a:p>
            <a:pPr marL="457200" indent="-457200" algn="just">
              <a:lnSpc>
                <a:spcPts val="2300"/>
              </a:lnSpc>
              <a:buFont typeface="+mj-lt"/>
              <a:buAutoNum type="arabicPeriod"/>
            </a:pPr>
            <a:r>
              <a:rPr lang="en-ZA" dirty="0" smtClean="0"/>
              <a:t>Levi – Joining of the Heart (named because Leah thought this child would join her and </a:t>
            </a:r>
            <a:r>
              <a:rPr lang="en-ZA" dirty="0" smtClean="0"/>
              <a:t>Jacob). </a:t>
            </a:r>
            <a:endParaRPr lang="en-ZA" dirty="0" smtClean="0"/>
          </a:p>
          <a:p>
            <a:pPr marL="457200" indent="-457200">
              <a:lnSpc>
                <a:spcPts val="2300"/>
              </a:lnSpc>
              <a:buFont typeface="+mj-lt"/>
              <a:buAutoNum type="arabicPeriod"/>
            </a:pPr>
            <a:r>
              <a:rPr lang="en-ZA" dirty="0" smtClean="0"/>
              <a:t>Judah </a:t>
            </a:r>
            <a:r>
              <a:rPr lang="en-ZA" dirty="0" smtClean="0"/>
              <a:t>– Praise (named this as the family praised </a:t>
            </a:r>
            <a:r>
              <a:rPr lang="he-IL" dirty="0" smtClean="0"/>
              <a:t>יהוה</a:t>
            </a:r>
            <a:r>
              <a:rPr lang="en-ZA" dirty="0" smtClean="0"/>
              <a:t> </a:t>
            </a:r>
            <a:r>
              <a:rPr lang="en-ZA" dirty="0" smtClean="0"/>
              <a:t>for another boy). </a:t>
            </a:r>
          </a:p>
          <a:p>
            <a:pPr marL="457200" indent="-457200">
              <a:lnSpc>
                <a:spcPts val="2300"/>
              </a:lnSpc>
              <a:buFont typeface="+mj-lt"/>
              <a:buAutoNum type="arabicPeriod"/>
            </a:pPr>
            <a:r>
              <a:rPr lang="en-ZA" dirty="0" smtClean="0"/>
              <a:t>Dan – Judge (named this as </a:t>
            </a:r>
            <a:r>
              <a:rPr lang="he-IL" i="1" dirty="0" smtClean="0"/>
              <a:t>יהוה</a:t>
            </a:r>
            <a:r>
              <a:rPr lang="en-ZA" dirty="0" smtClean="0"/>
              <a:t> </a:t>
            </a:r>
            <a:r>
              <a:rPr lang="en-ZA" dirty="0" smtClean="0"/>
              <a:t>judged in </a:t>
            </a:r>
            <a:r>
              <a:rPr lang="en-ZA" dirty="0" smtClean="0"/>
              <a:t>Rachel’s favour </a:t>
            </a:r>
            <a:r>
              <a:rPr lang="en-ZA" dirty="0" smtClean="0"/>
              <a:t>and gave her a child). </a:t>
            </a:r>
          </a:p>
          <a:p>
            <a:pPr marL="457200" indent="-457200">
              <a:lnSpc>
                <a:spcPts val="2300"/>
              </a:lnSpc>
              <a:buFont typeface="+mj-lt"/>
              <a:buAutoNum type="arabicPeriod"/>
            </a:pPr>
            <a:r>
              <a:rPr lang="en-ZA" dirty="0" smtClean="0"/>
              <a:t>Naphtali - Wrestling (named this as a symbol of the wrestling between </a:t>
            </a:r>
            <a:r>
              <a:rPr lang="en-ZA" dirty="0" smtClean="0"/>
              <a:t>Rachel </a:t>
            </a:r>
            <a:r>
              <a:rPr lang="en-ZA" dirty="0" smtClean="0"/>
              <a:t>and Leah for </a:t>
            </a:r>
            <a:r>
              <a:rPr lang="en-ZA" dirty="0" smtClean="0"/>
              <a:t>Jacob s </a:t>
            </a:r>
            <a:r>
              <a:rPr lang="en-ZA" dirty="0" smtClean="0"/>
              <a:t>favour </a:t>
            </a:r>
            <a:r>
              <a:rPr lang="en-ZA" dirty="0" smtClean="0"/>
              <a:t>and love). </a:t>
            </a: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44</a:t>
            </a:fld>
            <a:endParaRPr lang="en-ZA"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JACOBS CHILDREN</a:t>
            </a:r>
            <a:endParaRPr lang="en-ZA" dirty="0"/>
          </a:p>
        </p:txBody>
      </p:sp>
      <p:sp>
        <p:nvSpPr>
          <p:cNvPr id="3" name="Content Placeholder 2"/>
          <p:cNvSpPr>
            <a:spLocks noGrp="1"/>
          </p:cNvSpPr>
          <p:nvPr>
            <p:ph idx="1"/>
          </p:nvPr>
        </p:nvSpPr>
        <p:spPr/>
        <p:txBody>
          <a:bodyPr>
            <a:noAutofit/>
          </a:bodyPr>
          <a:lstStyle/>
          <a:p>
            <a:pPr marL="457200" indent="-457200" algn="just">
              <a:lnSpc>
                <a:spcPts val="2200"/>
              </a:lnSpc>
            </a:pPr>
            <a:r>
              <a:rPr lang="en-ZA" dirty="0" smtClean="0"/>
              <a:t>7.	Gad – Fortune (named this as a testimony to good fortune, or blessing, found by </a:t>
            </a:r>
            <a:r>
              <a:rPr lang="en-ZA" dirty="0" err="1" smtClean="0"/>
              <a:t>Zilpah</a:t>
            </a:r>
            <a:r>
              <a:rPr lang="en-ZA" dirty="0" smtClean="0"/>
              <a:t>, </a:t>
            </a:r>
            <a:r>
              <a:rPr lang="en-ZA" dirty="0" smtClean="0"/>
              <a:t>Leah’s  </a:t>
            </a:r>
            <a:r>
              <a:rPr lang="en-ZA" dirty="0" smtClean="0"/>
              <a:t>handmade). </a:t>
            </a:r>
          </a:p>
          <a:p>
            <a:pPr marL="457200" indent="-457200" algn="just">
              <a:lnSpc>
                <a:spcPts val="2200"/>
              </a:lnSpc>
            </a:pPr>
            <a:r>
              <a:rPr lang="en-ZA" dirty="0" smtClean="0"/>
              <a:t>8.	Asher – Happy (named this because this child would bring much happiness to Leah). </a:t>
            </a:r>
          </a:p>
          <a:p>
            <a:pPr marL="457200" indent="-457200">
              <a:lnSpc>
                <a:spcPts val="2200"/>
              </a:lnSpc>
            </a:pPr>
            <a:r>
              <a:rPr lang="en-ZA" dirty="0" smtClean="0"/>
              <a:t>9.	</a:t>
            </a:r>
            <a:r>
              <a:rPr lang="en-ZA" dirty="0" smtClean="0"/>
              <a:t>Issachar </a:t>
            </a:r>
            <a:r>
              <a:rPr lang="en-ZA" dirty="0" smtClean="0"/>
              <a:t>– Hire or Reward (named this as a testimony to </a:t>
            </a:r>
            <a:r>
              <a:rPr lang="he-IL" dirty="0" smtClean="0"/>
              <a:t>יהוה</a:t>
            </a:r>
            <a:r>
              <a:rPr lang="en-ZA" dirty="0" smtClean="0"/>
              <a:t> </a:t>
            </a:r>
            <a:r>
              <a:rPr lang="en-ZA" dirty="0" smtClean="0"/>
              <a:t>that he rewarded Leah forgiving her handmade to </a:t>
            </a:r>
            <a:r>
              <a:rPr lang="en-ZA" dirty="0" smtClean="0"/>
              <a:t>Jacob </a:t>
            </a:r>
            <a:r>
              <a:rPr lang="en-ZA" dirty="0" smtClean="0"/>
              <a:t>to have relations with). </a:t>
            </a:r>
          </a:p>
          <a:p>
            <a:pPr marL="457200" indent="-457200">
              <a:lnSpc>
                <a:spcPts val="2200"/>
              </a:lnSpc>
            </a:pPr>
            <a:r>
              <a:rPr lang="en-ZA" dirty="0" smtClean="0"/>
              <a:t>10.	</a:t>
            </a:r>
            <a:r>
              <a:rPr lang="en-ZA" dirty="0" smtClean="0"/>
              <a:t>Zebulon </a:t>
            </a:r>
            <a:r>
              <a:rPr lang="en-ZA" dirty="0" smtClean="0"/>
              <a:t>– Living Together (named this as hope that this son would cause Leah and </a:t>
            </a:r>
            <a:r>
              <a:rPr lang="en-ZA" dirty="0" smtClean="0"/>
              <a:t>Jacob </a:t>
            </a:r>
            <a:r>
              <a:rPr lang="en-ZA" dirty="0" smtClean="0"/>
              <a:t>to live together).</a:t>
            </a:r>
          </a:p>
          <a:p>
            <a:pPr marL="457200" indent="-457200" algn="just">
              <a:lnSpc>
                <a:spcPts val="2200"/>
              </a:lnSpc>
            </a:pPr>
            <a:r>
              <a:rPr lang="en-ZA" dirty="0" smtClean="0"/>
              <a:t>11.	Dinah – Judgment (the 7th child of Leah). </a:t>
            </a:r>
          </a:p>
          <a:p>
            <a:pPr marL="457200" indent="-457200">
              <a:lnSpc>
                <a:spcPts val="2200"/>
              </a:lnSpc>
            </a:pPr>
            <a:r>
              <a:rPr lang="en-ZA" dirty="0" smtClean="0"/>
              <a:t>12.	</a:t>
            </a:r>
            <a:r>
              <a:rPr lang="en-ZA" dirty="0" smtClean="0"/>
              <a:t>Joseph </a:t>
            </a:r>
            <a:r>
              <a:rPr lang="en-ZA" dirty="0" smtClean="0"/>
              <a:t>- May He Add (named this as a prayer to </a:t>
            </a:r>
            <a:r>
              <a:rPr lang="he-IL" dirty="0" smtClean="0"/>
              <a:t>יהוה</a:t>
            </a:r>
            <a:r>
              <a:rPr lang="en-ZA" dirty="0" smtClean="0"/>
              <a:t> </a:t>
            </a:r>
            <a:r>
              <a:rPr lang="en-ZA" dirty="0" smtClean="0"/>
              <a:t>“Elohim </a:t>
            </a:r>
            <a:r>
              <a:rPr lang="en-ZA" dirty="0" smtClean="0"/>
              <a:t>has taken away my reproach” that another son would be added to Rachel). </a:t>
            </a:r>
          </a:p>
          <a:p>
            <a:pPr marL="457200" indent="-457200">
              <a:lnSpc>
                <a:spcPts val="2200"/>
              </a:lnSpc>
            </a:pPr>
            <a:r>
              <a:rPr lang="en-ZA" dirty="0" smtClean="0"/>
              <a:t>13.	Binyamin – Son of the Right-hand (named this by </a:t>
            </a:r>
            <a:r>
              <a:rPr lang="en-ZA" dirty="0" smtClean="0"/>
              <a:t>Jacob </a:t>
            </a:r>
            <a:r>
              <a:rPr lang="en-ZA" dirty="0" smtClean="0"/>
              <a:t>at the death of Rachel [the curse of Gen. 31:32 fulfilled in Gen. 35:16-17]).</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45</a:t>
            </a:fld>
            <a:endParaRPr lang="en-ZA"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MANDRAKES</a:t>
            </a:r>
            <a:endParaRPr lang="en-ZA" dirty="0"/>
          </a:p>
        </p:txBody>
      </p:sp>
      <p:sp>
        <p:nvSpPr>
          <p:cNvPr id="3" name="Content Placeholder 2"/>
          <p:cNvSpPr>
            <a:spLocks noGrp="1"/>
          </p:cNvSpPr>
          <p:nvPr>
            <p:ph idx="1"/>
          </p:nvPr>
        </p:nvSpPr>
        <p:spPr/>
        <p:txBody>
          <a:bodyPr>
            <a:normAutofit lnSpcReduction="10000"/>
          </a:bodyPr>
          <a:lstStyle/>
          <a:p>
            <a:pPr algn="ctr"/>
            <a:r>
              <a:rPr lang="en-ZA" i="1" dirty="0" smtClean="0">
                <a:solidFill>
                  <a:srgbClr val="004821"/>
                </a:solidFill>
              </a:rPr>
              <a:t>And </a:t>
            </a:r>
            <a:r>
              <a:rPr lang="en-ZA" i="1" dirty="0" err="1" smtClean="0">
                <a:solidFill>
                  <a:srgbClr val="004821"/>
                </a:solidFill>
              </a:rPr>
              <a:t>Re’uḇĕn</a:t>
            </a:r>
            <a:r>
              <a:rPr lang="en-ZA" i="1" dirty="0" smtClean="0">
                <a:solidFill>
                  <a:srgbClr val="004821"/>
                </a:solidFill>
              </a:rPr>
              <a:t> went in the days of wheat harvest and found </a:t>
            </a:r>
            <a:r>
              <a:rPr lang="en-ZA" i="1" dirty="0" smtClean="0">
                <a:solidFill>
                  <a:srgbClr val="004821"/>
                </a:solidFill>
              </a:rPr>
              <a:t>love-apples (Mandrakes) </a:t>
            </a:r>
            <a:r>
              <a:rPr lang="en-ZA" i="1" dirty="0" smtClean="0">
                <a:solidFill>
                  <a:srgbClr val="004821"/>
                </a:solidFill>
              </a:rPr>
              <a:t>in the field, and brought them to his mother </a:t>
            </a:r>
            <a:r>
              <a:rPr lang="en-ZA" i="1" dirty="0" err="1" smtClean="0">
                <a:solidFill>
                  <a:srgbClr val="004821"/>
                </a:solidFill>
              </a:rPr>
              <a:t>Lĕ’ah</a:t>
            </a:r>
            <a:r>
              <a:rPr lang="en-ZA" i="1" dirty="0" smtClean="0">
                <a:solidFill>
                  <a:srgbClr val="004821"/>
                </a:solidFill>
              </a:rPr>
              <a:t>. And </a:t>
            </a:r>
            <a:r>
              <a:rPr lang="en-ZA" i="1" dirty="0" err="1" smtClean="0">
                <a:solidFill>
                  <a:srgbClr val="004821"/>
                </a:solidFill>
              </a:rPr>
              <a:t>Raḥĕl</a:t>
            </a:r>
            <a:r>
              <a:rPr lang="en-ZA" i="1" dirty="0" smtClean="0">
                <a:solidFill>
                  <a:srgbClr val="004821"/>
                </a:solidFill>
              </a:rPr>
              <a:t> said to </a:t>
            </a:r>
            <a:r>
              <a:rPr lang="en-ZA" i="1" dirty="0" err="1" smtClean="0">
                <a:solidFill>
                  <a:srgbClr val="004821"/>
                </a:solidFill>
              </a:rPr>
              <a:t>Lĕ’ah</a:t>
            </a:r>
            <a:r>
              <a:rPr lang="en-ZA" i="1" dirty="0" smtClean="0">
                <a:solidFill>
                  <a:srgbClr val="004821"/>
                </a:solidFill>
              </a:rPr>
              <a:t>, “Please give me some of your son’s love-apples.” </a:t>
            </a:r>
          </a:p>
          <a:p>
            <a:pPr algn="ctr"/>
            <a:r>
              <a:rPr lang="en-ZA" b="1" i="1" dirty="0" smtClean="0">
                <a:solidFill>
                  <a:srgbClr val="004821"/>
                </a:solidFill>
              </a:rPr>
              <a:t>(Genesis 30:14)</a:t>
            </a:r>
          </a:p>
          <a:p>
            <a:r>
              <a:rPr lang="en-ZA" dirty="0" smtClean="0"/>
              <a:t>Mandrakes grow wild in fields. Its small, yellow, tomato-like fruit ripens in late spring. </a:t>
            </a:r>
            <a:r>
              <a:rPr lang="en-ZA" dirty="0" smtClean="0"/>
              <a:t>Chemical analysis </a:t>
            </a:r>
            <a:r>
              <a:rPr lang="en-ZA" dirty="0" smtClean="0"/>
              <a:t>shows it to contain narcotic substances, which explain its widespread medicinal use </a:t>
            </a:r>
            <a:r>
              <a:rPr lang="en-ZA" dirty="0" smtClean="0"/>
              <a:t>in ancient </a:t>
            </a:r>
            <a:r>
              <a:rPr lang="en-ZA" dirty="0" smtClean="0"/>
              <a:t>times. Because the fruit exudes a distinctive and heady fragrance, folklore associates </a:t>
            </a:r>
            <a:r>
              <a:rPr lang="en-ZA" dirty="0" smtClean="0"/>
              <a:t>it with </a:t>
            </a:r>
            <a:r>
              <a:rPr lang="en-ZA" dirty="0" smtClean="0"/>
              <a:t>aphrodisiac powers. Aphrodite, the Greek goddess of love, beauty, and sex, was given </a:t>
            </a:r>
            <a:r>
              <a:rPr lang="en-ZA" dirty="0" smtClean="0"/>
              <a:t>the name </a:t>
            </a:r>
            <a:r>
              <a:rPr lang="en-ZA" i="1" dirty="0" smtClean="0"/>
              <a:t>“Lady of the Mandrake.” </a:t>
            </a:r>
            <a:r>
              <a:rPr lang="en-ZA" dirty="0" smtClean="0"/>
              <a:t>The root of mandrakes </a:t>
            </a:r>
            <a:r>
              <a:rPr lang="en-ZA" dirty="0" smtClean="0"/>
              <a:t>which means </a:t>
            </a:r>
            <a:r>
              <a:rPr lang="en-ZA" dirty="0" smtClean="0"/>
              <a:t>“love” or “beloved”. Both words are found in a verse in Song of Solomon:</a:t>
            </a:r>
          </a:p>
          <a:p>
            <a:pPr algn="ctr"/>
            <a:r>
              <a:rPr lang="en-ZA" i="1" dirty="0" smtClean="0">
                <a:solidFill>
                  <a:srgbClr val="004821"/>
                </a:solidFill>
              </a:rPr>
              <a:t>The love-apples have given fragrance, And at our gates are all pleasant fruit, New and old, which I have laid up for you, my beloved. </a:t>
            </a:r>
          </a:p>
          <a:p>
            <a:pPr algn="ctr"/>
            <a:r>
              <a:rPr lang="en-ZA" b="1" i="1" dirty="0" smtClean="0">
                <a:solidFill>
                  <a:srgbClr val="004821"/>
                </a:solidFill>
              </a:rPr>
              <a:t>(Song of Solomon 7:13)</a:t>
            </a:r>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46</a:t>
            </a:fld>
            <a:endParaRPr lang="en-ZA" dirty="0"/>
          </a:p>
        </p:txBody>
      </p:sp>
      <p:pic>
        <p:nvPicPr>
          <p:cNvPr id="5" name="Picture 4" descr="dudas.jpg"/>
          <p:cNvPicPr>
            <a:picLocks noChangeAspect="1"/>
          </p:cNvPicPr>
          <p:nvPr/>
        </p:nvPicPr>
        <p:blipFill>
          <a:blip r:embed="rId2" cstate="print"/>
          <a:stretch>
            <a:fillRect/>
          </a:stretch>
        </p:blipFill>
        <p:spPr>
          <a:xfrm>
            <a:off x="539552" y="1196752"/>
            <a:ext cx="4308989" cy="3240360"/>
          </a:xfrm>
          <a:prstGeom prst="rect">
            <a:avLst/>
          </a:prstGeom>
          <a:ln>
            <a:noFill/>
          </a:ln>
          <a:effectLst>
            <a:outerShdw blurRad="292100" dist="139700" dir="2700000" algn="tl" rotWithShape="0">
              <a:srgbClr val="333333">
                <a:alpha val="65000"/>
              </a:srgbClr>
            </a:outerShdw>
          </a:effectLst>
        </p:spPr>
      </p:pic>
      <p:pic>
        <p:nvPicPr>
          <p:cNvPr id="6" name="Picture 5" descr="mandragora-autumnalis1.jpg"/>
          <p:cNvPicPr>
            <a:picLocks noChangeAspect="1"/>
          </p:cNvPicPr>
          <p:nvPr/>
        </p:nvPicPr>
        <p:blipFill>
          <a:blip r:embed="rId3" cstate="print"/>
          <a:stretch>
            <a:fillRect/>
          </a:stretch>
        </p:blipFill>
        <p:spPr>
          <a:xfrm>
            <a:off x="3851920" y="2996952"/>
            <a:ext cx="4791118" cy="3582144"/>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par>
                                <p:cTn id="8" presetID="4" presetClass="entr" presetSubtype="16"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ox(in)">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MANDRAKE STORY</a:t>
            </a:r>
            <a:endParaRPr lang="en-ZA" dirty="0"/>
          </a:p>
        </p:txBody>
      </p:sp>
      <p:sp>
        <p:nvSpPr>
          <p:cNvPr id="3" name="Content Placeholder 2"/>
          <p:cNvSpPr>
            <a:spLocks noGrp="1"/>
          </p:cNvSpPr>
          <p:nvPr>
            <p:ph idx="1"/>
          </p:nvPr>
        </p:nvSpPr>
        <p:spPr/>
        <p:txBody>
          <a:bodyPr>
            <a:normAutofit fontScale="92500"/>
          </a:bodyPr>
          <a:lstStyle/>
          <a:p>
            <a:pPr algn="ctr">
              <a:lnSpc>
                <a:spcPts val="2300"/>
              </a:lnSpc>
            </a:pPr>
            <a:r>
              <a:rPr lang="en-ZA" sz="2400" i="1" dirty="0" smtClean="0">
                <a:solidFill>
                  <a:srgbClr val="004821"/>
                </a:solidFill>
              </a:rPr>
              <a:t>And </a:t>
            </a:r>
            <a:r>
              <a:rPr lang="en-ZA" sz="2400" i="1" dirty="0" err="1" smtClean="0">
                <a:solidFill>
                  <a:srgbClr val="004821"/>
                </a:solidFill>
              </a:rPr>
              <a:t>Re’uḇĕn</a:t>
            </a:r>
            <a:r>
              <a:rPr lang="en-ZA" sz="2400" i="1" dirty="0" smtClean="0">
                <a:solidFill>
                  <a:srgbClr val="004821"/>
                </a:solidFill>
              </a:rPr>
              <a:t> went in the days of wheat harvest and found l</a:t>
            </a:r>
            <a:r>
              <a:rPr lang="en-ZA" sz="2400" b="1" i="1" dirty="0" smtClean="0">
                <a:solidFill>
                  <a:srgbClr val="004821"/>
                </a:solidFill>
              </a:rPr>
              <a:t>ove-apples</a:t>
            </a:r>
            <a:r>
              <a:rPr lang="en-ZA" sz="2400" i="1" dirty="0" smtClean="0">
                <a:solidFill>
                  <a:srgbClr val="004821"/>
                </a:solidFill>
              </a:rPr>
              <a:t> in the field, and brought them to his mother </a:t>
            </a:r>
            <a:r>
              <a:rPr lang="en-ZA" sz="2400" i="1" dirty="0" err="1" smtClean="0">
                <a:solidFill>
                  <a:srgbClr val="004821"/>
                </a:solidFill>
              </a:rPr>
              <a:t>Lĕ’ah</a:t>
            </a:r>
            <a:r>
              <a:rPr lang="en-ZA" sz="2400" i="1" dirty="0" smtClean="0">
                <a:solidFill>
                  <a:srgbClr val="004821"/>
                </a:solidFill>
              </a:rPr>
              <a:t>. And </a:t>
            </a:r>
            <a:r>
              <a:rPr lang="en-ZA" sz="2400" i="1" dirty="0" err="1" smtClean="0">
                <a:solidFill>
                  <a:srgbClr val="004821"/>
                </a:solidFill>
              </a:rPr>
              <a:t>Raḥĕl</a:t>
            </a:r>
            <a:r>
              <a:rPr lang="en-ZA" sz="2400" i="1" dirty="0" smtClean="0">
                <a:solidFill>
                  <a:srgbClr val="004821"/>
                </a:solidFill>
              </a:rPr>
              <a:t> said to </a:t>
            </a:r>
            <a:r>
              <a:rPr lang="en-ZA" sz="2400" i="1" dirty="0" err="1" smtClean="0">
                <a:solidFill>
                  <a:srgbClr val="004821"/>
                </a:solidFill>
              </a:rPr>
              <a:t>Lĕ’ah</a:t>
            </a:r>
            <a:r>
              <a:rPr lang="en-ZA" sz="2400" i="1" dirty="0" smtClean="0">
                <a:solidFill>
                  <a:srgbClr val="004821"/>
                </a:solidFill>
              </a:rPr>
              <a:t>, “Please give me some of your </a:t>
            </a:r>
            <a:r>
              <a:rPr lang="en-ZA" sz="2400" b="1" i="1" dirty="0" smtClean="0">
                <a:solidFill>
                  <a:srgbClr val="004821"/>
                </a:solidFill>
              </a:rPr>
              <a:t>son’s love-apples</a:t>
            </a:r>
            <a:r>
              <a:rPr lang="en-ZA" sz="2400" i="1" dirty="0" smtClean="0">
                <a:solidFill>
                  <a:srgbClr val="004821"/>
                </a:solidFill>
              </a:rPr>
              <a:t>.” But she said to her, “Is it a small matter that you have taken away my husband? Would you take away my </a:t>
            </a:r>
            <a:r>
              <a:rPr lang="en-ZA" sz="2400" b="1" i="1" dirty="0" smtClean="0">
                <a:solidFill>
                  <a:srgbClr val="004821"/>
                </a:solidFill>
              </a:rPr>
              <a:t>son’s love-apples </a:t>
            </a:r>
            <a:r>
              <a:rPr lang="en-ZA" sz="2400" i="1" dirty="0" smtClean="0">
                <a:solidFill>
                  <a:srgbClr val="004821"/>
                </a:solidFill>
              </a:rPr>
              <a:t>too?” And </a:t>
            </a:r>
            <a:r>
              <a:rPr lang="en-ZA" sz="2400" i="1" dirty="0" err="1" smtClean="0">
                <a:solidFill>
                  <a:srgbClr val="004821"/>
                </a:solidFill>
              </a:rPr>
              <a:t>Raḥĕl</a:t>
            </a:r>
            <a:r>
              <a:rPr lang="en-ZA" sz="2400" i="1" dirty="0" smtClean="0">
                <a:solidFill>
                  <a:srgbClr val="004821"/>
                </a:solidFill>
              </a:rPr>
              <a:t> said, “Therefore let him lie with you tonight for your </a:t>
            </a:r>
            <a:r>
              <a:rPr lang="en-ZA" sz="2400" b="1" i="1" dirty="0" smtClean="0">
                <a:solidFill>
                  <a:srgbClr val="004821"/>
                </a:solidFill>
              </a:rPr>
              <a:t>son’s love-apples</a:t>
            </a:r>
            <a:r>
              <a:rPr lang="en-ZA" sz="2400" i="1" dirty="0" smtClean="0">
                <a:solidFill>
                  <a:srgbClr val="004821"/>
                </a:solidFill>
              </a:rPr>
              <a:t>.” And when </a:t>
            </a:r>
            <a:r>
              <a:rPr lang="en-ZA" sz="2400" i="1" dirty="0" err="1" smtClean="0">
                <a:solidFill>
                  <a:srgbClr val="004821"/>
                </a:solidFill>
              </a:rPr>
              <a:t>Yaʽaqob</a:t>
            </a:r>
            <a:r>
              <a:rPr lang="en-ZA" sz="2400" i="1" dirty="0" smtClean="0">
                <a:solidFill>
                  <a:srgbClr val="004821"/>
                </a:solidFill>
              </a:rPr>
              <a:t>̱ came out of the field in the evening, </a:t>
            </a:r>
            <a:r>
              <a:rPr lang="en-ZA" sz="2400" i="1" dirty="0" err="1" smtClean="0">
                <a:solidFill>
                  <a:srgbClr val="004821"/>
                </a:solidFill>
              </a:rPr>
              <a:t>Lĕ’ah</a:t>
            </a:r>
            <a:r>
              <a:rPr lang="en-ZA" sz="2400" i="1" dirty="0" smtClean="0">
                <a:solidFill>
                  <a:srgbClr val="004821"/>
                </a:solidFill>
              </a:rPr>
              <a:t> went out to meet him and said, “Do come in to me, for indeed, I have hired you with my </a:t>
            </a:r>
            <a:r>
              <a:rPr lang="en-ZA" sz="2400" b="1" i="1" dirty="0" smtClean="0">
                <a:solidFill>
                  <a:srgbClr val="004821"/>
                </a:solidFill>
              </a:rPr>
              <a:t>son’s love-apples</a:t>
            </a:r>
            <a:r>
              <a:rPr lang="en-ZA" sz="2400" i="1" dirty="0" smtClean="0">
                <a:solidFill>
                  <a:srgbClr val="004821"/>
                </a:solidFill>
              </a:rPr>
              <a:t>.” And he lay with her that night. And Elohim listened to </a:t>
            </a:r>
            <a:r>
              <a:rPr lang="en-ZA" sz="2400" i="1" dirty="0" err="1" smtClean="0">
                <a:solidFill>
                  <a:srgbClr val="004821"/>
                </a:solidFill>
              </a:rPr>
              <a:t>Lĕ’ah</a:t>
            </a:r>
            <a:r>
              <a:rPr lang="en-ZA" sz="2400" i="1" dirty="0" smtClean="0">
                <a:solidFill>
                  <a:srgbClr val="004821"/>
                </a:solidFill>
              </a:rPr>
              <a:t>, and she conceived and bore </a:t>
            </a:r>
            <a:r>
              <a:rPr lang="en-ZA" sz="2400" i="1" dirty="0" err="1" smtClean="0">
                <a:solidFill>
                  <a:srgbClr val="004821"/>
                </a:solidFill>
              </a:rPr>
              <a:t>Yaʽaqob</a:t>
            </a:r>
            <a:r>
              <a:rPr lang="en-ZA" sz="2400" i="1" dirty="0" smtClean="0">
                <a:solidFill>
                  <a:srgbClr val="004821"/>
                </a:solidFill>
              </a:rPr>
              <a:t>̱ a fifth son. And </a:t>
            </a:r>
            <a:r>
              <a:rPr lang="en-ZA" sz="2400" i="1" dirty="0" err="1" smtClean="0">
                <a:solidFill>
                  <a:srgbClr val="004821"/>
                </a:solidFill>
              </a:rPr>
              <a:t>Lĕ’ah</a:t>
            </a:r>
            <a:r>
              <a:rPr lang="en-ZA" sz="2400" i="1" dirty="0" smtClean="0">
                <a:solidFill>
                  <a:srgbClr val="004821"/>
                </a:solidFill>
              </a:rPr>
              <a:t> said, “Elohim has given me my hire, because I have given my female servant to my husband.” So she called his name </a:t>
            </a:r>
            <a:r>
              <a:rPr lang="en-ZA" sz="2400" i="1" dirty="0" err="1" smtClean="0">
                <a:solidFill>
                  <a:srgbClr val="004821"/>
                </a:solidFill>
              </a:rPr>
              <a:t>Yissasḵar</a:t>
            </a:r>
            <a:r>
              <a:rPr lang="en-ZA" sz="2400" i="1" dirty="0" smtClean="0">
                <a:solidFill>
                  <a:srgbClr val="004821"/>
                </a:solidFill>
              </a:rPr>
              <a:t>. </a:t>
            </a:r>
            <a:r>
              <a:rPr lang="en-ZA" sz="2400" i="1" dirty="0" smtClean="0">
                <a:solidFill>
                  <a:srgbClr val="004821"/>
                </a:solidFill>
              </a:rPr>
              <a:t> </a:t>
            </a:r>
            <a:r>
              <a:rPr lang="en-ZA" sz="2400" b="1" i="1" dirty="0" smtClean="0">
                <a:solidFill>
                  <a:srgbClr val="004821"/>
                </a:solidFill>
              </a:rPr>
              <a:t>(</a:t>
            </a:r>
            <a:r>
              <a:rPr lang="en-ZA" sz="2400" b="1" i="1" dirty="0" smtClean="0">
                <a:solidFill>
                  <a:srgbClr val="004821"/>
                </a:solidFill>
              </a:rPr>
              <a:t>Genesis 30:14-18</a:t>
            </a:r>
            <a:r>
              <a:rPr lang="en-ZA" sz="2400" b="1" i="1" dirty="0" smtClean="0">
                <a:solidFill>
                  <a:srgbClr val="004821"/>
                </a:solidFill>
              </a:rPr>
              <a:t>)</a:t>
            </a:r>
          </a:p>
          <a:p>
            <a:pPr>
              <a:lnSpc>
                <a:spcPts val="2300"/>
              </a:lnSpc>
            </a:pPr>
            <a:r>
              <a:rPr lang="en-ZA" sz="2400" dirty="0" smtClean="0"/>
              <a:t>Leah’s </a:t>
            </a:r>
            <a:r>
              <a:rPr lang="en-ZA" sz="2400" dirty="0" smtClean="0"/>
              <a:t>son, Reuben, who brings her the mandrakes. Reuben’s name means </a:t>
            </a:r>
            <a:r>
              <a:rPr lang="en-ZA" sz="2400" i="1" dirty="0" smtClean="0"/>
              <a:t>“see, a son</a:t>
            </a:r>
            <a:r>
              <a:rPr lang="en-ZA" sz="2400" i="1" dirty="0" smtClean="0"/>
              <a:t>”. </a:t>
            </a:r>
            <a:r>
              <a:rPr lang="en-ZA" sz="2400" dirty="0" smtClean="0"/>
              <a:t>F</a:t>
            </a:r>
            <a:r>
              <a:rPr lang="en-ZA" sz="2400" dirty="0" smtClean="0"/>
              <a:t>ive </a:t>
            </a:r>
            <a:r>
              <a:rPr lang="en-ZA" sz="2400" dirty="0" smtClean="0"/>
              <a:t>times in our story Reuben is associated with the </a:t>
            </a:r>
            <a:r>
              <a:rPr lang="en-ZA" sz="2400" dirty="0" smtClean="0"/>
              <a:t>mandrakes…that’s the </a:t>
            </a:r>
            <a:r>
              <a:rPr lang="en-ZA" sz="2400" dirty="0" smtClean="0"/>
              <a:t>number associated with grace, and also five is the number of books in the Torah.</a:t>
            </a:r>
            <a:endParaRPr lang="en-ZA" sz="2400" i="1" dirty="0" smtClean="0">
              <a:solidFill>
                <a:srgbClr val="004821"/>
              </a:solidFill>
            </a:endParaRPr>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47</a:t>
            </a:fld>
            <a:endParaRPr lang="en-ZA"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MANDRAKE STORY</a:t>
            </a:r>
            <a:endParaRPr lang="en-ZA" dirty="0"/>
          </a:p>
        </p:txBody>
      </p:sp>
      <p:sp>
        <p:nvSpPr>
          <p:cNvPr id="3" name="Content Placeholder 2"/>
          <p:cNvSpPr>
            <a:spLocks noGrp="1"/>
          </p:cNvSpPr>
          <p:nvPr>
            <p:ph idx="1"/>
          </p:nvPr>
        </p:nvSpPr>
        <p:spPr/>
        <p:txBody>
          <a:bodyPr>
            <a:normAutofit fontScale="92500" lnSpcReduction="20000"/>
          </a:bodyPr>
          <a:lstStyle/>
          <a:p>
            <a:r>
              <a:rPr lang="en-ZA" sz="2400" dirty="0" smtClean="0"/>
              <a:t>Rachel is asking for the </a:t>
            </a:r>
            <a:r>
              <a:rPr lang="en-ZA" sz="2400" i="1" dirty="0" smtClean="0"/>
              <a:t>“mandrakes” </a:t>
            </a:r>
            <a:r>
              <a:rPr lang="en-ZA" sz="2400" dirty="0" smtClean="0"/>
              <a:t>(love</a:t>
            </a:r>
            <a:r>
              <a:rPr lang="en-ZA" sz="2400" dirty="0" smtClean="0"/>
              <a:t>), but it is quite obvious that what she </a:t>
            </a:r>
            <a:r>
              <a:rPr lang="en-ZA" sz="2400" dirty="0" smtClean="0"/>
              <a:t>really wants </a:t>
            </a:r>
            <a:r>
              <a:rPr lang="en-ZA" sz="2400" dirty="0" smtClean="0"/>
              <a:t>is a </a:t>
            </a:r>
            <a:r>
              <a:rPr lang="en-ZA" sz="2400" i="1" dirty="0" smtClean="0"/>
              <a:t>“son</a:t>
            </a:r>
            <a:r>
              <a:rPr lang="en-ZA" sz="2400" i="1" dirty="0" smtClean="0"/>
              <a:t>”</a:t>
            </a:r>
            <a:r>
              <a:rPr lang="en-ZA" sz="2400" dirty="0" smtClean="0"/>
              <a:t>. </a:t>
            </a:r>
            <a:r>
              <a:rPr lang="en-ZA" sz="2400" dirty="0" smtClean="0"/>
              <a:t>She is in fact desperate for a </a:t>
            </a:r>
            <a:r>
              <a:rPr lang="en-ZA" sz="2400" i="1" dirty="0" smtClean="0"/>
              <a:t>“son” </a:t>
            </a:r>
            <a:r>
              <a:rPr lang="en-ZA" sz="2400" dirty="0" smtClean="0"/>
              <a:t>whom she associates with </a:t>
            </a:r>
            <a:r>
              <a:rPr lang="en-ZA" sz="2400" i="1" dirty="0" smtClean="0"/>
              <a:t>“love</a:t>
            </a:r>
            <a:r>
              <a:rPr lang="en-ZA" sz="2400" i="1" dirty="0" smtClean="0"/>
              <a:t>”. </a:t>
            </a:r>
            <a:r>
              <a:rPr lang="en-ZA" sz="2400" dirty="0" smtClean="0"/>
              <a:t>Rachel </a:t>
            </a:r>
            <a:r>
              <a:rPr lang="en-ZA" sz="2400" dirty="0" smtClean="0"/>
              <a:t>ends up with the mandrakes (love), but the beloved son she so desired will not come from </a:t>
            </a:r>
            <a:r>
              <a:rPr lang="en-ZA" sz="2400" dirty="0" smtClean="0"/>
              <a:t>her womb</a:t>
            </a:r>
            <a:r>
              <a:rPr lang="en-ZA" sz="2400" dirty="0" smtClean="0"/>
              <a:t>. Prophetically, Reuben (see a son) points to that Son. In fact, it will be through Leah’s </a:t>
            </a:r>
            <a:r>
              <a:rPr lang="en-ZA" sz="2400" dirty="0" smtClean="0"/>
              <a:t>son Judah </a:t>
            </a:r>
            <a:r>
              <a:rPr lang="en-ZA" sz="2400" dirty="0" smtClean="0"/>
              <a:t>that </a:t>
            </a:r>
            <a:r>
              <a:rPr lang="he-IL" sz="2400" dirty="0" smtClean="0"/>
              <a:t>יהושע</a:t>
            </a:r>
            <a:r>
              <a:rPr lang="en-ZA" sz="2400" dirty="0" smtClean="0"/>
              <a:t> </a:t>
            </a:r>
            <a:r>
              <a:rPr lang="en-ZA" sz="2400" dirty="0" smtClean="0"/>
              <a:t>the Messiah will be born</a:t>
            </a:r>
            <a:r>
              <a:rPr lang="en-ZA" sz="2400" dirty="0" smtClean="0"/>
              <a:t>. </a:t>
            </a:r>
          </a:p>
          <a:p>
            <a:r>
              <a:rPr lang="en-ZA" sz="2400" dirty="0" smtClean="0"/>
              <a:t>Some time later, Elohim remembers Rachel and she bears a son:</a:t>
            </a:r>
          </a:p>
          <a:p>
            <a:pPr algn="ctr"/>
            <a:r>
              <a:rPr lang="en-ZA" sz="2400" i="1" dirty="0" smtClean="0">
                <a:solidFill>
                  <a:srgbClr val="004821"/>
                </a:solidFill>
              </a:rPr>
              <a:t>And Elohim remembered </a:t>
            </a:r>
            <a:r>
              <a:rPr lang="en-ZA" sz="2400" i="1" dirty="0" err="1" smtClean="0">
                <a:solidFill>
                  <a:srgbClr val="004821"/>
                </a:solidFill>
              </a:rPr>
              <a:t>Raḥĕl</a:t>
            </a:r>
            <a:r>
              <a:rPr lang="en-ZA" sz="2400" i="1" dirty="0" smtClean="0">
                <a:solidFill>
                  <a:srgbClr val="004821"/>
                </a:solidFill>
              </a:rPr>
              <a:t>, and Elohim listened to her and opened her womb. And she conceived, and bore a son, and said, “Elohim has taken away my reproach.” So she called his name </a:t>
            </a:r>
            <a:r>
              <a:rPr lang="en-ZA" sz="2400" i="1" dirty="0" err="1" smtClean="0">
                <a:solidFill>
                  <a:srgbClr val="004821"/>
                </a:solidFill>
              </a:rPr>
              <a:t>Yosĕph</a:t>
            </a:r>
            <a:r>
              <a:rPr lang="en-ZA" sz="2400" i="1" dirty="0" smtClean="0">
                <a:solidFill>
                  <a:srgbClr val="004821"/>
                </a:solidFill>
              </a:rPr>
              <a:t>, and said, “</a:t>
            </a:r>
            <a:r>
              <a:rPr lang="he-IL" sz="2400" i="1" dirty="0" smtClean="0">
                <a:solidFill>
                  <a:srgbClr val="004821"/>
                </a:solidFill>
              </a:rPr>
              <a:t>יהוה</a:t>
            </a:r>
            <a:r>
              <a:rPr lang="en-ZA" sz="2400" i="1" dirty="0" smtClean="0">
                <a:solidFill>
                  <a:srgbClr val="004821"/>
                </a:solidFill>
              </a:rPr>
              <a:t> has added to me another son.” </a:t>
            </a:r>
            <a:r>
              <a:rPr lang="en-US" sz="2400" b="1" i="1" dirty="0" smtClean="0">
                <a:solidFill>
                  <a:srgbClr val="004821"/>
                </a:solidFill>
              </a:rPr>
              <a:t>(</a:t>
            </a:r>
            <a:r>
              <a:rPr lang="en-US" sz="2400" b="1" i="1" dirty="0" smtClean="0">
                <a:solidFill>
                  <a:srgbClr val="004821"/>
                </a:solidFill>
              </a:rPr>
              <a:t>Genesis 30:22-24)</a:t>
            </a:r>
          </a:p>
          <a:p>
            <a:r>
              <a:rPr lang="en-ZA" sz="2400" dirty="0" smtClean="0"/>
              <a:t>Joseph will be the son who becomes a shadow picture of the Messiah for most of the rest </a:t>
            </a:r>
            <a:r>
              <a:rPr lang="en-ZA" sz="2400" dirty="0" smtClean="0"/>
              <a:t>of Genesis. </a:t>
            </a:r>
            <a:r>
              <a:rPr lang="en-ZA" sz="2400" dirty="0" smtClean="0"/>
              <a:t>A descendent of Leah’s son, Judah, will birth the Messiah….He will be the head. </a:t>
            </a:r>
            <a:r>
              <a:rPr lang="en-ZA" sz="2400" dirty="0" smtClean="0"/>
              <a:t>But the </a:t>
            </a:r>
            <a:r>
              <a:rPr lang="en-ZA" sz="2400" dirty="0" smtClean="0"/>
              <a:t>Messiah also has a </a:t>
            </a:r>
            <a:r>
              <a:rPr lang="en-ZA" sz="2400" i="1" dirty="0" smtClean="0"/>
              <a:t>“body”, </a:t>
            </a:r>
            <a:r>
              <a:rPr lang="en-ZA" sz="2400" dirty="0" smtClean="0"/>
              <a:t>and that </a:t>
            </a:r>
            <a:r>
              <a:rPr lang="en-ZA" sz="2400" i="1" dirty="0" smtClean="0"/>
              <a:t>“body” </a:t>
            </a:r>
            <a:r>
              <a:rPr lang="en-ZA" sz="2400" dirty="0" smtClean="0"/>
              <a:t>will be pictured through Rachel’s son, Joseph:</a:t>
            </a:r>
          </a:p>
          <a:p>
            <a:pPr algn="ctr"/>
            <a:r>
              <a:rPr lang="en-ZA" sz="2400" i="1" dirty="0" smtClean="0">
                <a:solidFill>
                  <a:srgbClr val="004821"/>
                </a:solidFill>
              </a:rPr>
              <a:t>And you are a body of Messiah, and members individually. </a:t>
            </a:r>
            <a:r>
              <a:rPr lang="en-ZA" sz="2400" b="1" i="1" dirty="0" smtClean="0">
                <a:solidFill>
                  <a:srgbClr val="004821"/>
                </a:solidFill>
              </a:rPr>
              <a:t>(</a:t>
            </a:r>
            <a:r>
              <a:rPr lang="en-ZA" sz="2400" b="1" i="1" dirty="0" smtClean="0">
                <a:solidFill>
                  <a:srgbClr val="004821"/>
                </a:solidFill>
              </a:rPr>
              <a:t>1 Corinthians 12:27)</a:t>
            </a:r>
          </a:p>
          <a:p>
            <a:r>
              <a:rPr lang="en-ZA" dirty="0" smtClean="0"/>
              <a:t>Leah has </a:t>
            </a:r>
            <a:r>
              <a:rPr lang="en-ZA" dirty="0" smtClean="0"/>
              <a:t>pre-eminence</a:t>
            </a:r>
            <a:r>
              <a:rPr lang="en-ZA" dirty="0" smtClean="0"/>
              <a:t>, but Rachel is not </a:t>
            </a:r>
            <a:r>
              <a:rPr lang="en-ZA" dirty="0" smtClean="0"/>
              <a:t>forgotten.</a:t>
            </a:r>
            <a:endParaRPr lang="en-ZA"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48</a:t>
            </a:fld>
            <a:endParaRPr lang="en-ZA"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BREEDING</a:t>
            </a:r>
            <a:endParaRPr lang="en-ZA" dirty="0"/>
          </a:p>
        </p:txBody>
      </p:sp>
      <p:sp>
        <p:nvSpPr>
          <p:cNvPr id="3" name="Content Placeholder 2"/>
          <p:cNvSpPr>
            <a:spLocks noGrp="1"/>
          </p:cNvSpPr>
          <p:nvPr>
            <p:ph idx="1"/>
          </p:nvPr>
        </p:nvSpPr>
        <p:spPr/>
        <p:txBody>
          <a:bodyPr>
            <a:normAutofit fontScale="25000" lnSpcReduction="20000"/>
          </a:bodyPr>
          <a:lstStyle/>
          <a:p>
            <a:pPr algn="ctr">
              <a:lnSpc>
                <a:spcPts val="2100"/>
              </a:lnSpc>
            </a:pPr>
            <a:r>
              <a:rPr lang="en-ZA" sz="8800" i="1" dirty="0" smtClean="0">
                <a:solidFill>
                  <a:srgbClr val="004821"/>
                </a:solidFill>
              </a:rPr>
              <a:t>“Give my wives and my children for whom I have served you, and let me go, for you yourself know my service which I have done for you.” And </a:t>
            </a:r>
            <a:r>
              <a:rPr lang="en-ZA" sz="8800" i="1" dirty="0" err="1" smtClean="0">
                <a:solidFill>
                  <a:srgbClr val="004821"/>
                </a:solidFill>
              </a:rPr>
              <a:t>Laḇan</a:t>
            </a:r>
            <a:r>
              <a:rPr lang="en-ZA" sz="8800" i="1" dirty="0" smtClean="0">
                <a:solidFill>
                  <a:srgbClr val="004821"/>
                </a:solidFill>
              </a:rPr>
              <a:t> said to him, “If I have found favour in your eyes, please stay, for I have diligently watched that </a:t>
            </a:r>
            <a:r>
              <a:rPr lang="he-IL" sz="8800" i="1" dirty="0" smtClean="0">
                <a:solidFill>
                  <a:srgbClr val="004821"/>
                </a:solidFill>
              </a:rPr>
              <a:t>יהוה</a:t>
            </a:r>
            <a:r>
              <a:rPr lang="en-ZA" sz="8800" i="1" dirty="0" smtClean="0">
                <a:solidFill>
                  <a:srgbClr val="004821"/>
                </a:solidFill>
              </a:rPr>
              <a:t> has blessed me for your sake.” And he said, “Name me your wages, and I give it.” So he said to him, “You know how I have served you and how your livestock has been with me. “For the little you had before I came has increased greatly, and </a:t>
            </a:r>
            <a:r>
              <a:rPr lang="he-IL" sz="8800" i="1" dirty="0" smtClean="0">
                <a:solidFill>
                  <a:srgbClr val="004821"/>
                </a:solidFill>
              </a:rPr>
              <a:t>יהוה</a:t>
            </a:r>
            <a:r>
              <a:rPr lang="en-ZA" sz="8800" i="1" dirty="0" smtClean="0">
                <a:solidFill>
                  <a:srgbClr val="004821"/>
                </a:solidFill>
              </a:rPr>
              <a:t> has blessed you since my coming. But now, when am I to provide for my own house too?” And he said, “What do I give you?” And </a:t>
            </a:r>
            <a:r>
              <a:rPr lang="en-ZA" sz="8800" i="1" dirty="0" err="1" smtClean="0">
                <a:solidFill>
                  <a:srgbClr val="004821"/>
                </a:solidFill>
              </a:rPr>
              <a:t>Yaʽaqob</a:t>
            </a:r>
            <a:r>
              <a:rPr lang="en-ZA" sz="8800" i="1" dirty="0" smtClean="0">
                <a:solidFill>
                  <a:srgbClr val="004821"/>
                </a:solidFill>
              </a:rPr>
              <a:t>̱ said, “Give me naught! If you do this for me, I shall again feed and guard your flocks: “Let me pass through all your flock today, removing from there all the speckled and spotted sheep, and all the black ones among the lambs, and the spotted and speckled among the goats. And these shall be my wages. </a:t>
            </a:r>
            <a:r>
              <a:rPr lang="en-ZA" sz="8800" i="1" dirty="0" smtClean="0">
                <a:solidFill>
                  <a:srgbClr val="004821"/>
                </a:solidFill>
              </a:rPr>
              <a:t>... </a:t>
            </a:r>
            <a:r>
              <a:rPr lang="en-ZA" sz="8800" i="1" dirty="0" err="1" smtClean="0">
                <a:solidFill>
                  <a:srgbClr val="004821"/>
                </a:solidFill>
              </a:rPr>
              <a:t>Lab</a:t>
            </a:r>
            <a:r>
              <a:rPr lang="en-ZA" sz="8800" i="1" dirty="0" err="1" smtClean="0">
                <a:solidFill>
                  <a:srgbClr val="004821"/>
                </a:solidFill>
              </a:rPr>
              <a:t>̱an</a:t>
            </a:r>
            <a:r>
              <a:rPr lang="en-ZA" sz="8800" i="1" dirty="0" smtClean="0">
                <a:solidFill>
                  <a:srgbClr val="004821"/>
                </a:solidFill>
              </a:rPr>
              <a:t> said, “See, let it </a:t>
            </a:r>
            <a:r>
              <a:rPr lang="en-ZA" sz="8800" i="1" dirty="0" smtClean="0">
                <a:solidFill>
                  <a:srgbClr val="004821"/>
                </a:solidFill>
              </a:rPr>
              <a:t>be ... Thus </a:t>
            </a:r>
            <a:r>
              <a:rPr lang="en-ZA" sz="8800" i="1" dirty="0" smtClean="0">
                <a:solidFill>
                  <a:srgbClr val="004821"/>
                </a:solidFill>
              </a:rPr>
              <a:t>the man increased very much, and had many flocks, and female and male servants, and camels and donkeys. </a:t>
            </a:r>
            <a:r>
              <a:rPr lang="en-US" sz="8800" b="1" i="1" dirty="0" smtClean="0">
                <a:solidFill>
                  <a:srgbClr val="004821"/>
                </a:solidFill>
              </a:rPr>
              <a:t>(</a:t>
            </a:r>
            <a:r>
              <a:rPr lang="en-US" sz="8800" b="1" i="1" dirty="0" smtClean="0">
                <a:solidFill>
                  <a:srgbClr val="004821"/>
                </a:solidFill>
              </a:rPr>
              <a:t>Genesis 30:26-43</a:t>
            </a:r>
            <a:r>
              <a:rPr lang="en-US" sz="8800" b="1" i="1" dirty="0" smtClean="0">
                <a:solidFill>
                  <a:srgbClr val="004821"/>
                </a:solidFill>
              </a:rPr>
              <a:t>) </a:t>
            </a:r>
          </a:p>
          <a:p>
            <a:pPr>
              <a:lnSpc>
                <a:spcPts val="2100"/>
              </a:lnSpc>
            </a:pPr>
            <a:r>
              <a:rPr lang="en-ZA" sz="8800" dirty="0" smtClean="0"/>
              <a:t>Jacob</a:t>
            </a:r>
            <a:r>
              <a:rPr lang="en-ZA" sz="8800" dirty="0" smtClean="0"/>
              <a:t> </a:t>
            </a:r>
            <a:r>
              <a:rPr lang="en-ZA" sz="8800" dirty="0" smtClean="0"/>
              <a:t>agrees to work six more years for his wages, or flocks. Rabbi </a:t>
            </a:r>
            <a:r>
              <a:rPr lang="en-ZA" sz="8800" dirty="0" err="1" smtClean="0"/>
              <a:t>Avraham</a:t>
            </a:r>
            <a:r>
              <a:rPr lang="en-ZA" sz="8800" dirty="0" smtClean="0"/>
              <a:t> </a:t>
            </a:r>
            <a:r>
              <a:rPr lang="en-ZA" sz="8800" dirty="0" err="1" smtClean="0"/>
              <a:t>Greenbaum</a:t>
            </a:r>
            <a:r>
              <a:rPr lang="en-ZA" sz="8800" dirty="0" smtClean="0"/>
              <a:t> points out that </a:t>
            </a:r>
            <a:r>
              <a:rPr lang="en-ZA" sz="8800" dirty="0" smtClean="0"/>
              <a:t>Jacob’</a:t>
            </a:r>
            <a:r>
              <a:rPr lang="en-ZA" sz="8800" dirty="0" smtClean="0"/>
              <a:t>s </a:t>
            </a:r>
            <a:r>
              <a:rPr lang="en-ZA" sz="8800" dirty="0" smtClean="0"/>
              <a:t>main work, and that of his wives, is </a:t>
            </a:r>
            <a:r>
              <a:rPr lang="en-ZA" sz="8800" i="1" dirty="0" smtClean="0"/>
              <a:t>“breeding</a:t>
            </a:r>
            <a:r>
              <a:rPr lang="en-ZA" sz="8800" dirty="0" smtClean="0"/>
              <a:t>”. They breed children and flocks. </a:t>
            </a:r>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49</a:t>
            </a:fld>
            <a:endParaRPr lang="en-ZA"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TO A CERTAIN PLACE</a:t>
            </a:r>
            <a:endParaRPr lang="en-ZA" dirty="0"/>
          </a:p>
        </p:txBody>
      </p:sp>
      <p:sp>
        <p:nvSpPr>
          <p:cNvPr id="3" name="Content Placeholder 2"/>
          <p:cNvSpPr>
            <a:spLocks noGrp="1"/>
          </p:cNvSpPr>
          <p:nvPr>
            <p:ph idx="1"/>
          </p:nvPr>
        </p:nvSpPr>
        <p:spPr>
          <a:xfrm>
            <a:off x="179512" y="1600200"/>
            <a:ext cx="8784976" cy="5257800"/>
          </a:xfrm>
        </p:spPr>
        <p:txBody>
          <a:bodyPr>
            <a:noAutofit/>
          </a:bodyPr>
          <a:lstStyle/>
          <a:p>
            <a:pPr algn="ctr">
              <a:lnSpc>
                <a:spcPts val="2300"/>
              </a:lnSpc>
            </a:pPr>
            <a:r>
              <a:rPr lang="en-ZA" i="1" dirty="0" smtClean="0">
                <a:solidFill>
                  <a:srgbClr val="004821"/>
                </a:solidFill>
              </a:rPr>
              <a:t>And </a:t>
            </a:r>
            <a:r>
              <a:rPr lang="en-ZA" i="1" dirty="0" err="1" smtClean="0">
                <a:solidFill>
                  <a:srgbClr val="004821"/>
                </a:solidFill>
              </a:rPr>
              <a:t>Yaʽaqob</a:t>
            </a:r>
            <a:r>
              <a:rPr lang="en-ZA" i="1" dirty="0" smtClean="0">
                <a:solidFill>
                  <a:srgbClr val="004821"/>
                </a:solidFill>
              </a:rPr>
              <a:t>̱ went out from </a:t>
            </a:r>
            <a:r>
              <a:rPr lang="en-ZA" i="1" dirty="0" err="1" smtClean="0">
                <a:solidFill>
                  <a:srgbClr val="004821"/>
                </a:solidFill>
              </a:rPr>
              <a:t>Be’ĕrsheḇa</a:t>
            </a:r>
            <a:r>
              <a:rPr lang="en-ZA" i="1" dirty="0" smtClean="0">
                <a:solidFill>
                  <a:srgbClr val="004821"/>
                </a:solidFill>
              </a:rPr>
              <a:t> and went toward </a:t>
            </a:r>
            <a:r>
              <a:rPr lang="en-ZA" i="1" dirty="0" err="1" smtClean="0">
                <a:solidFill>
                  <a:srgbClr val="004821"/>
                </a:solidFill>
              </a:rPr>
              <a:t>Ḥaran</a:t>
            </a:r>
            <a:r>
              <a:rPr lang="en-ZA" i="1" dirty="0" smtClean="0">
                <a:solidFill>
                  <a:srgbClr val="004821"/>
                </a:solidFill>
              </a:rPr>
              <a:t>. And he came upon a place and stopped over for the night, for the sun had set. </a:t>
            </a:r>
            <a:r>
              <a:rPr lang="en-ZA" i="1" dirty="0" smtClean="0">
                <a:solidFill>
                  <a:srgbClr val="004821"/>
                </a:solidFill>
              </a:rPr>
              <a:t>..</a:t>
            </a:r>
            <a:endParaRPr lang="en-ZA" i="1" dirty="0" smtClean="0">
              <a:solidFill>
                <a:srgbClr val="004821"/>
              </a:solidFill>
            </a:endParaRPr>
          </a:p>
          <a:p>
            <a:pPr algn="ctr">
              <a:lnSpc>
                <a:spcPts val="2300"/>
              </a:lnSpc>
            </a:pPr>
            <a:r>
              <a:rPr lang="en-ZA" b="1" i="1" dirty="0" smtClean="0">
                <a:solidFill>
                  <a:srgbClr val="004821"/>
                </a:solidFill>
              </a:rPr>
              <a:t>(Genesis 28:10-11)</a:t>
            </a:r>
          </a:p>
          <a:p>
            <a:pPr algn="just">
              <a:lnSpc>
                <a:spcPts val="2400"/>
              </a:lnSpc>
              <a:buFont typeface="Arial" pitchFamily="34" charset="0"/>
              <a:buChar char="•"/>
            </a:pPr>
            <a:r>
              <a:rPr lang="en-ZA" dirty="0" smtClean="0"/>
              <a:t>“</a:t>
            </a:r>
            <a:r>
              <a:rPr lang="en-ZA" i="1" dirty="0" err="1" smtClean="0"/>
              <a:t>Be’ersheva</a:t>
            </a:r>
            <a:r>
              <a:rPr lang="en-ZA" dirty="0" smtClean="0"/>
              <a:t>” in Hebrew means the </a:t>
            </a:r>
            <a:r>
              <a:rPr lang="en-ZA" i="1" dirty="0" smtClean="0"/>
              <a:t>“seventh well</a:t>
            </a:r>
            <a:r>
              <a:rPr lang="en-ZA" dirty="0" smtClean="0"/>
              <a:t>”, or in Hebrew thought, it is a picture of the “</a:t>
            </a:r>
            <a:r>
              <a:rPr lang="en-ZA" i="1" dirty="0" smtClean="0"/>
              <a:t>Fountain of Divine Knowledge</a:t>
            </a:r>
            <a:r>
              <a:rPr lang="en-ZA" dirty="0" smtClean="0"/>
              <a:t>”.</a:t>
            </a:r>
          </a:p>
          <a:p>
            <a:pPr algn="just">
              <a:lnSpc>
                <a:spcPts val="2400"/>
              </a:lnSpc>
              <a:buFont typeface="Arial" pitchFamily="34" charset="0"/>
              <a:buChar char="•"/>
            </a:pPr>
            <a:r>
              <a:rPr lang="en-ZA" dirty="0" smtClean="0"/>
              <a:t>“</a:t>
            </a:r>
            <a:r>
              <a:rPr lang="en-ZA" i="1" dirty="0" smtClean="0"/>
              <a:t>Haran”</a:t>
            </a:r>
            <a:r>
              <a:rPr lang="en-ZA" dirty="0" smtClean="0"/>
              <a:t> means “</a:t>
            </a:r>
            <a:r>
              <a:rPr lang="en-ZA" i="1" dirty="0" smtClean="0"/>
              <a:t>the Crossroads</a:t>
            </a:r>
            <a:r>
              <a:rPr lang="en-ZA" dirty="0" smtClean="0"/>
              <a:t>” and symbolizes “</a:t>
            </a:r>
            <a:r>
              <a:rPr lang="en-ZA" i="1" dirty="0" smtClean="0"/>
              <a:t>choosing” or “making choices”. </a:t>
            </a:r>
          </a:p>
          <a:p>
            <a:pPr>
              <a:lnSpc>
                <a:spcPts val="2400"/>
              </a:lnSpc>
            </a:pPr>
            <a:r>
              <a:rPr lang="en-ZA" dirty="0" smtClean="0"/>
              <a:t>“</a:t>
            </a:r>
            <a:r>
              <a:rPr lang="en-ZA" i="1" dirty="0" smtClean="0"/>
              <a:t>he came to a certain place….</a:t>
            </a:r>
            <a:r>
              <a:rPr lang="en-ZA" dirty="0" smtClean="0"/>
              <a:t>” The KJV says that “</a:t>
            </a:r>
            <a:r>
              <a:rPr lang="en-ZA" i="1" dirty="0" smtClean="0"/>
              <a:t>he lighted upon a certain place….” </a:t>
            </a:r>
            <a:r>
              <a:rPr lang="en-ZA" dirty="0" smtClean="0"/>
              <a:t>In the Hebrew it states that, “</a:t>
            </a:r>
            <a:r>
              <a:rPr lang="en-ZA" i="1" dirty="0" err="1" smtClean="0"/>
              <a:t>Va’yifga</a:t>
            </a:r>
            <a:r>
              <a:rPr lang="en-ZA" i="1" dirty="0" smtClean="0"/>
              <a:t> </a:t>
            </a:r>
            <a:r>
              <a:rPr lang="en-ZA" i="1" dirty="0" err="1" smtClean="0"/>
              <a:t>ba’maqowm</a:t>
            </a:r>
            <a:r>
              <a:rPr lang="en-ZA" i="1" dirty="0" smtClean="0"/>
              <a:t>” </a:t>
            </a:r>
            <a:r>
              <a:rPr lang="en-ZA" dirty="0" smtClean="0"/>
              <a:t>or “</a:t>
            </a:r>
            <a:r>
              <a:rPr lang="en-ZA" i="1" dirty="0" smtClean="0"/>
              <a:t>and he encountered that place”. </a:t>
            </a:r>
            <a:r>
              <a:rPr lang="en-ZA" dirty="0" smtClean="0"/>
              <a:t>The Hebrew word here for “place” is “</a:t>
            </a:r>
            <a:r>
              <a:rPr lang="en-ZA" dirty="0" err="1" smtClean="0"/>
              <a:t>maqowm</a:t>
            </a:r>
            <a:r>
              <a:rPr lang="en-ZA" dirty="0" smtClean="0"/>
              <a:t>”, </a:t>
            </a:r>
            <a:r>
              <a:rPr lang="en-ZA" dirty="0" smtClean="0"/>
              <a:t>Strong’s </a:t>
            </a:r>
            <a:r>
              <a:rPr lang="en-ZA" dirty="0" smtClean="0"/>
              <a:t>#4725, meaning; “</a:t>
            </a:r>
            <a:r>
              <a:rPr lang="en-ZA" i="1" dirty="0" smtClean="0"/>
              <a:t>place” or “station</a:t>
            </a:r>
            <a:r>
              <a:rPr lang="en-ZA" dirty="0" smtClean="0"/>
              <a:t>”. “</a:t>
            </a:r>
            <a:r>
              <a:rPr lang="en-ZA" dirty="0" err="1" smtClean="0"/>
              <a:t>Maqowm</a:t>
            </a:r>
            <a:r>
              <a:rPr lang="en-ZA" dirty="0" smtClean="0"/>
              <a:t>” is from the root word #6965 “</a:t>
            </a:r>
            <a:r>
              <a:rPr lang="en-ZA" dirty="0" err="1" smtClean="0"/>
              <a:t>quwm</a:t>
            </a:r>
            <a:r>
              <a:rPr lang="en-ZA" dirty="0" smtClean="0"/>
              <a:t>”, meaning; to rise up, arise, also to be </a:t>
            </a:r>
            <a:r>
              <a:rPr lang="en-ZA" i="1" dirty="0" smtClean="0"/>
              <a:t>“proven</a:t>
            </a:r>
            <a:r>
              <a:rPr lang="en-ZA" dirty="0" smtClean="0"/>
              <a:t>” or </a:t>
            </a:r>
            <a:r>
              <a:rPr lang="en-ZA" i="1" dirty="0" smtClean="0"/>
              <a:t>“to establish</a:t>
            </a:r>
            <a:r>
              <a:rPr lang="en-ZA" dirty="0" smtClean="0"/>
              <a:t>”. It is translated as “</a:t>
            </a:r>
            <a:r>
              <a:rPr lang="en-ZA" i="1" dirty="0" smtClean="0"/>
              <a:t>rise up” or “arise</a:t>
            </a:r>
            <a:r>
              <a:rPr lang="en-ZA" dirty="0" smtClean="0"/>
              <a:t>” 451 times in Scripture and as “</a:t>
            </a:r>
            <a:r>
              <a:rPr lang="en-ZA" i="1" dirty="0" smtClean="0"/>
              <a:t>confirm”, “perform” and “establish</a:t>
            </a:r>
            <a:r>
              <a:rPr lang="en-ZA" dirty="0" smtClean="0"/>
              <a:t>” 65 times. In other words </a:t>
            </a:r>
            <a:r>
              <a:rPr lang="en-ZA" dirty="0" smtClean="0"/>
              <a:t>Jacob has </a:t>
            </a:r>
            <a:r>
              <a:rPr lang="en-ZA" dirty="0" smtClean="0"/>
              <a:t>come to and encountered this place, this “</a:t>
            </a:r>
            <a:r>
              <a:rPr lang="en-ZA" i="1" dirty="0" err="1" smtClean="0"/>
              <a:t>maqowm</a:t>
            </a:r>
            <a:r>
              <a:rPr lang="en-ZA" dirty="0" smtClean="0"/>
              <a:t>”, where the Words of </a:t>
            </a:r>
            <a:r>
              <a:rPr lang="he-IL" dirty="0" smtClean="0"/>
              <a:t>יהוה</a:t>
            </a:r>
            <a:r>
              <a:rPr lang="en-ZA" dirty="0" smtClean="0"/>
              <a:t> </a:t>
            </a:r>
            <a:r>
              <a:rPr lang="en-ZA" dirty="0" smtClean="0"/>
              <a:t>are “</a:t>
            </a:r>
            <a:r>
              <a:rPr lang="en-ZA" i="1" dirty="0" smtClean="0"/>
              <a:t>confirmed”, “proven” and “established”. </a:t>
            </a:r>
            <a:endParaRPr lang="en-ZA" i="1" dirty="0">
              <a:solidFill>
                <a:srgbClr val="FF0000"/>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5</a:t>
            </a:fld>
            <a:endParaRPr lang="en-ZA"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SHEEP</a:t>
            </a:r>
            <a:endParaRPr lang="en-ZA" dirty="0"/>
          </a:p>
        </p:txBody>
      </p:sp>
      <p:sp>
        <p:nvSpPr>
          <p:cNvPr id="3" name="Content Placeholder 2"/>
          <p:cNvSpPr>
            <a:spLocks noGrp="1"/>
          </p:cNvSpPr>
          <p:nvPr>
            <p:ph idx="1"/>
          </p:nvPr>
        </p:nvSpPr>
        <p:spPr/>
        <p:txBody>
          <a:bodyPr>
            <a:noAutofit/>
          </a:bodyPr>
          <a:lstStyle/>
          <a:p>
            <a:pPr>
              <a:lnSpc>
                <a:spcPts val="2300"/>
              </a:lnSpc>
            </a:pPr>
            <a:r>
              <a:rPr lang="en-ZA" dirty="0" smtClean="0"/>
              <a:t>Over and over the Scriptures refer to shepherds and sheep. So who are sheep? </a:t>
            </a:r>
            <a:r>
              <a:rPr lang="en-ZA" dirty="0" smtClean="0"/>
              <a:t>WE ARE! Remember that </a:t>
            </a:r>
            <a:r>
              <a:rPr lang="en-ZA" dirty="0" smtClean="0"/>
              <a:t>Jacob is still in the exile, and what would better describe us (in our exile) than a bunch </a:t>
            </a:r>
            <a:r>
              <a:rPr lang="en-ZA" dirty="0" smtClean="0"/>
              <a:t>of speckled </a:t>
            </a:r>
            <a:r>
              <a:rPr lang="en-ZA" dirty="0" smtClean="0"/>
              <a:t>and spotted sheep! Few of us could describe ourselves as pure, sheep of Israel. </a:t>
            </a:r>
            <a:r>
              <a:rPr lang="en-ZA" dirty="0" smtClean="0"/>
              <a:t>Most likely</a:t>
            </a:r>
            <a:r>
              <a:rPr lang="en-ZA" dirty="0" smtClean="0"/>
              <a:t>, we have a few spots and specks. This is the description of the sheep that Jacob asks to </a:t>
            </a:r>
            <a:r>
              <a:rPr lang="en-ZA" i="1" dirty="0" smtClean="0"/>
              <a:t>“</a:t>
            </a:r>
            <a:r>
              <a:rPr lang="en-ZA" i="1" dirty="0" smtClean="0"/>
              <a:t>feed and </a:t>
            </a:r>
            <a:r>
              <a:rPr lang="en-ZA" i="1" dirty="0" smtClean="0"/>
              <a:t>keep”.</a:t>
            </a:r>
          </a:p>
          <a:p>
            <a:pPr>
              <a:lnSpc>
                <a:spcPts val="2300"/>
              </a:lnSpc>
            </a:pPr>
            <a:r>
              <a:rPr lang="en-ZA" dirty="0" smtClean="0"/>
              <a:t>In another move of deception, </a:t>
            </a:r>
            <a:r>
              <a:rPr lang="en-ZA" dirty="0" err="1" smtClean="0"/>
              <a:t>Laban</a:t>
            </a:r>
            <a:r>
              <a:rPr lang="en-ZA" dirty="0" smtClean="0"/>
              <a:t> removes the spotted, speckled, and striped sheep, puts them </a:t>
            </a:r>
            <a:r>
              <a:rPr lang="en-ZA" dirty="0" smtClean="0"/>
              <a:t>in his </a:t>
            </a:r>
            <a:r>
              <a:rPr lang="en-ZA" dirty="0" smtClean="0"/>
              <a:t>own sons’ hands, and separates them by a three day journey from Jacob. Jacob is left to </a:t>
            </a:r>
            <a:r>
              <a:rPr lang="en-ZA" dirty="0" smtClean="0"/>
              <a:t>care for </a:t>
            </a:r>
            <a:r>
              <a:rPr lang="en-ZA" dirty="0" smtClean="0"/>
              <a:t>the </a:t>
            </a:r>
            <a:r>
              <a:rPr lang="en-ZA" i="1" dirty="0" smtClean="0"/>
              <a:t>“pure” </a:t>
            </a:r>
            <a:r>
              <a:rPr lang="en-ZA" dirty="0" smtClean="0"/>
              <a:t>sheep of </a:t>
            </a:r>
            <a:r>
              <a:rPr lang="en-ZA" dirty="0" err="1" smtClean="0"/>
              <a:t>Laban</a:t>
            </a:r>
            <a:r>
              <a:rPr lang="en-ZA" dirty="0" smtClean="0"/>
              <a:t>, apparently without real hope of additional spotted and </a:t>
            </a:r>
            <a:r>
              <a:rPr lang="en-ZA" dirty="0" smtClean="0"/>
              <a:t>speckled sheep. </a:t>
            </a:r>
          </a:p>
          <a:p>
            <a:pPr algn="ctr">
              <a:lnSpc>
                <a:spcPts val="2300"/>
              </a:lnSpc>
            </a:pPr>
            <a:r>
              <a:rPr lang="en-ZA" i="1" dirty="0" smtClean="0">
                <a:solidFill>
                  <a:srgbClr val="004821"/>
                </a:solidFill>
              </a:rPr>
              <a:t>And on that day he set aside the male goats that were speckled and spotted, and all the female goats that were speckled and spotted, every one that had some white in it, and all the black ones among the lambs, and gave them into the hand of his sons. And he put three days’ journey between himself and </a:t>
            </a:r>
            <a:r>
              <a:rPr lang="en-ZA" i="1" dirty="0" err="1" smtClean="0">
                <a:solidFill>
                  <a:srgbClr val="004821"/>
                </a:solidFill>
              </a:rPr>
              <a:t>Yaʽaqob</a:t>
            </a:r>
            <a:r>
              <a:rPr lang="en-ZA" i="1" dirty="0" smtClean="0">
                <a:solidFill>
                  <a:srgbClr val="004821"/>
                </a:solidFill>
              </a:rPr>
              <a:t>̱, and </a:t>
            </a:r>
            <a:r>
              <a:rPr lang="en-ZA" i="1" dirty="0" err="1" smtClean="0">
                <a:solidFill>
                  <a:srgbClr val="004821"/>
                </a:solidFill>
              </a:rPr>
              <a:t>Yaʽaqob</a:t>
            </a:r>
            <a:r>
              <a:rPr lang="en-ZA" i="1" dirty="0" smtClean="0">
                <a:solidFill>
                  <a:srgbClr val="004821"/>
                </a:solidFill>
              </a:rPr>
              <a:t>̱ fed the rest of </a:t>
            </a:r>
            <a:r>
              <a:rPr lang="en-ZA" i="1" dirty="0" err="1" smtClean="0">
                <a:solidFill>
                  <a:srgbClr val="004821"/>
                </a:solidFill>
              </a:rPr>
              <a:t>Laḇan’s</a:t>
            </a:r>
            <a:r>
              <a:rPr lang="en-ZA" i="1" dirty="0" smtClean="0">
                <a:solidFill>
                  <a:srgbClr val="004821"/>
                </a:solidFill>
              </a:rPr>
              <a:t> flocks</a:t>
            </a:r>
            <a:r>
              <a:rPr lang="en-ZA" b="1" i="1" dirty="0" smtClean="0">
                <a:solidFill>
                  <a:srgbClr val="004821"/>
                </a:solidFill>
              </a:rPr>
              <a:t>. </a:t>
            </a:r>
            <a:r>
              <a:rPr lang="en-ZA" b="1" i="1" dirty="0" smtClean="0">
                <a:solidFill>
                  <a:srgbClr val="004821"/>
                </a:solidFill>
              </a:rPr>
              <a:t>(</a:t>
            </a:r>
            <a:r>
              <a:rPr lang="en-ZA" b="1" i="1" dirty="0" smtClean="0">
                <a:solidFill>
                  <a:srgbClr val="004821"/>
                </a:solidFill>
              </a:rPr>
              <a:t>Genesis 30:35-36)</a:t>
            </a:r>
          </a:p>
          <a:p>
            <a:pPr>
              <a:lnSpc>
                <a:spcPts val="2300"/>
              </a:lnSpc>
            </a:pPr>
            <a:endParaRPr lang="en-ZA" dirty="0" smtClean="0"/>
          </a:p>
          <a:p>
            <a:pPr>
              <a:lnSpc>
                <a:spcPts val="2300"/>
              </a:lnSpc>
            </a:pP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50</a:t>
            </a:fld>
            <a:endParaRPr lang="en-ZA"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THE PLAN</a:t>
            </a:r>
            <a:endParaRPr lang="en-ZA" dirty="0"/>
          </a:p>
        </p:txBody>
      </p:sp>
      <p:sp>
        <p:nvSpPr>
          <p:cNvPr id="3" name="Content Placeholder 2"/>
          <p:cNvSpPr>
            <a:spLocks noGrp="1"/>
          </p:cNvSpPr>
          <p:nvPr>
            <p:ph idx="1"/>
          </p:nvPr>
        </p:nvSpPr>
        <p:spPr/>
        <p:txBody>
          <a:bodyPr>
            <a:normAutofit lnSpcReduction="10000"/>
          </a:bodyPr>
          <a:lstStyle/>
          <a:p>
            <a:pPr algn="ctr"/>
            <a:r>
              <a:rPr lang="en-ZA" i="1" dirty="0" smtClean="0">
                <a:solidFill>
                  <a:srgbClr val="004821"/>
                </a:solidFill>
              </a:rPr>
              <a:t>And </a:t>
            </a:r>
            <a:r>
              <a:rPr lang="en-ZA" i="1" dirty="0" err="1" smtClean="0">
                <a:solidFill>
                  <a:srgbClr val="004821"/>
                </a:solidFill>
              </a:rPr>
              <a:t>Yaʽaqob</a:t>
            </a:r>
            <a:r>
              <a:rPr lang="en-ZA" i="1" dirty="0" smtClean="0">
                <a:solidFill>
                  <a:srgbClr val="004821"/>
                </a:solidFill>
              </a:rPr>
              <a:t>̱ took for himself rods of green poplar and of the almond and chestnut trees, peeled white strips in them, and exposed the white which was in the rods. And he set the rods which he had peeled before the flocks in the gutters, in the watering troughs where the flocks came to drink, and they conceived when they came to drink. So the flocks conceived before the rods, and the flocks brought forth streaked, speckled, and spotted. </a:t>
            </a:r>
            <a:r>
              <a:rPr lang="en-ZA" b="1" i="1" dirty="0" smtClean="0">
                <a:solidFill>
                  <a:srgbClr val="004821"/>
                </a:solidFill>
              </a:rPr>
              <a:t>(</a:t>
            </a:r>
            <a:r>
              <a:rPr lang="en-ZA" b="1" i="1" dirty="0" smtClean="0">
                <a:solidFill>
                  <a:srgbClr val="004821"/>
                </a:solidFill>
              </a:rPr>
              <a:t>Genesis 30:37-39</a:t>
            </a:r>
            <a:r>
              <a:rPr lang="en-ZA" b="1" i="1" dirty="0" smtClean="0">
                <a:solidFill>
                  <a:srgbClr val="004821"/>
                </a:solidFill>
              </a:rPr>
              <a:t>) </a:t>
            </a:r>
          </a:p>
          <a:p>
            <a:r>
              <a:rPr lang="en-ZA" dirty="0" smtClean="0"/>
              <a:t>Jacob has positioned </a:t>
            </a:r>
            <a:r>
              <a:rPr lang="en-ZA" dirty="0" smtClean="0"/>
              <a:t>these sheep in front of the watering troughs. Water is very symbolic of the </a:t>
            </a:r>
            <a:r>
              <a:rPr lang="en-ZA" i="1" dirty="0" smtClean="0"/>
              <a:t>“Word</a:t>
            </a:r>
            <a:r>
              <a:rPr lang="en-ZA" i="1" dirty="0" smtClean="0"/>
              <a:t>”. </a:t>
            </a:r>
            <a:r>
              <a:rPr lang="en-ZA" dirty="0" smtClean="0"/>
              <a:t>These </a:t>
            </a:r>
            <a:r>
              <a:rPr lang="en-ZA" dirty="0" smtClean="0"/>
              <a:t>sheep are not only thirsty, but they are eager to proliferate….to be fruitful. Jacob </a:t>
            </a:r>
            <a:r>
              <a:rPr lang="en-ZA" dirty="0" smtClean="0"/>
              <a:t>takes advantage </a:t>
            </a:r>
            <a:r>
              <a:rPr lang="en-ZA" dirty="0" smtClean="0"/>
              <a:t>of their eagerness and their thirsty condition by placing in front of them peeled </a:t>
            </a:r>
            <a:r>
              <a:rPr lang="en-ZA" dirty="0" smtClean="0"/>
              <a:t>rods (</a:t>
            </a:r>
            <a:r>
              <a:rPr lang="en-ZA" dirty="0" smtClean="0"/>
              <a:t>from green poplar, hazel, and chestnut trees) which exposes white strips</a:t>
            </a:r>
            <a:r>
              <a:rPr lang="en-ZA" dirty="0" smtClean="0"/>
              <a:t>. </a:t>
            </a:r>
          </a:p>
          <a:p>
            <a:r>
              <a:rPr lang="en-ZA" dirty="0" smtClean="0"/>
              <a:t>As Jacob peels these rods, he removes some of the outer covering to reveal what’s inside. First</a:t>
            </a:r>
            <a:r>
              <a:rPr lang="en-ZA" dirty="0" smtClean="0"/>
              <a:t>, what </a:t>
            </a:r>
            <a:r>
              <a:rPr lang="en-ZA" dirty="0" smtClean="0"/>
              <a:t>words are used to describe these rods?</a:t>
            </a:r>
            <a:endParaRPr lang="en-ZA" i="1" dirty="0" smtClean="0">
              <a:solidFill>
                <a:srgbClr val="004821"/>
              </a:solidFill>
            </a:endParaRPr>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51</a:t>
            </a:fld>
            <a:endParaRPr lang="en-ZA"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THE PLAN</a:t>
            </a:r>
            <a:endParaRPr lang="en-ZA" dirty="0"/>
          </a:p>
        </p:txBody>
      </p:sp>
      <p:sp>
        <p:nvSpPr>
          <p:cNvPr id="3" name="Content Placeholder 2"/>
          <p:cNvSpPr>
            <a:spLocks noGrp="1"/>
          </p:cNvSpPr>
          <p:nvPr>
            <p:ph idx="1"/>
          </p:nvPr>
        </p:nvSpPr>
        <p:spPr/>
        <p:txBody>
          <a:bodyPr>
            <a:normAutofit/>
          </a:bodyPr>
          <a:lstStyle/>
          <a:p>
            <a:pPr marL="268288" indent="-268288">
              <a:buFont typeface="Arial" pitchFamily="34" charset="0"/>
              <a:buChar char="•"/>
            </a:pPr>
            <a:r>
              <a:rPr lang="en-ZA" b="1" dirty="0" smtClean="0"/>
              <a:t>GREEN POPLAR </a:t>
            </a:r>
            <a:r>
              <a:rPr lang="en-ZA" dirty="0" smtClean="0"/>
              <a:t>- translated </a:t>
            </a:r>
            <a:r>
              <a:rPr lang="en-ZA" dirty="0" smtClean="0"/>
              <a:t>as </a:t>
            </a:r>
            <a:r>
              <a:rPr lang="en-ZA" i="1" dirty="0" smtClean="0"/>
              <a:t>“fresh white”.</a:t>
            </a:r>
            <a:r>
              <a:rPr lang="en-ZA" dirty="0" smtClean="0"/>
              <a:t> White </a:t>
            </a:r>
            <a:r>
              <a:rPr lang="en-ZA" dirty="0" smtClean="0"/>
              <a:t> </a:t>
            </a:r>
            <a:r>
              <a:rPr lang="en-ZA" dirty="0" smtClean="0"/>
              <a:t>is </a:t>
            </a:r>
            <a:r>
              <a:rPr lang="en-ZA" dirty="0" smtClean="0"/>
              <a:t>the feminine </a:t>
            </a:r>
            <a:r>
              <a:rPr lang="en-ZA" dirty="0" smtClean="0"/>
              <a:t>form of </a:t>
            </a:r>
            <a:r>
              <a:rPr lang="en-ZA" dirty="0" err="1" smtClean="0"/>
              <a:t>Laban</a:t>
            </a:r>
            <a:r>
              <a:rPr lang="en-ZA" dirty="0" smtClean="0"/>
              <a:t>. We </a:t>
            </a:r>
            <a:r>
              <a:rPr lang="en-ZA" dirty="0" smtClean="0"/>
              <a:t>have seen before that </a:t>
            </a:r>
            <a:r>
              <a:rPr lang="en-ZA" dirty="0" err="1" smtClean="0"/>
              <a:t>Laban</a:t>
            </a:r>
            <a:r>
              <a:rPr lang="en-ZA" dirty="0" smtClean="0"/>
              <a:t> pictures a false purity</a:t>
            </a:r>
            <a:r>
              <a:rPr lang="en-ZA" dirty="0" smtClean="0"/>
              <a:t>.</a:t>
            </a:r>
          </a:p>
          <a:p>
            <a:pPr marL="268288" indent="-268288">
              <a:buFont typeface="Arial" pitchFamily="34" charset="0"/>
              <a:buChar char="•"/>
            </a:pPr>
            <a:r>
              <a:rPr lang="en-ZA" b="1" dirty="0" smtClean="0"/>
              <a:t>HAZEL</a:t>
            </a:r>
            <a:r>
              <a:rPr lang="en-ZA" dirty="0" smtClean="0"/>
              <a:t> – means </a:t>
            </a:r>
            <a:r>
              <a:rPr lang="en-ZA" i="1" dirty="0" smtClean="0"/>
              <a:t>“to depart” or “to be perverse</a:t>
            </a:r>
            <a:r>
              <a:rPr lang="en-ZA" i="1" dirty="0" smtClean="0"/>
              <a:t>”</a:t>
            </a:r>
          </a:p>
          <a:p>
            <a:pPr marL="268288" indent="-268288">
              <a:buFont typeface="Arial" pitchFamily="34" charset="0"/>
              <a:buChar char="•"/>
            </a:pPr>
            <a:r>
              <a:rPr lang="en-ZA" b="1" dirty="0" smtClean="0"/>
              <a:t>CHESTNUT</a:t>
            </a:r>
            <a:r>
              <a:rPr lang="en-ZA" dirty="0" smtClean="0"/>
              <a:t> – </a:t>
            </a:r>
            <a:r>
              <a:rPr lang="en-ZA" dirty="0" smtClean="0"/>
              <a:t>its assumed root </a:t>
            </a:r>
            <a:r>
              <a:rPr lang="en-ZA" dirty="0" smtClean="0"/>
              <a:t>means </a:t>
            </a:r>
            <a:r>
              <a:rPr lang="en-ZA" i="1" dirty="0" smtClean="0"/>
              <a:t>“to be subtle”, “to be shrewd”</a:t>
            </a:r>
          </a:p>
          <a:p>
            <a:r>
              <a:rPr lang="en-ZA" dirty="0" smtClean="0"/>
              <a:t>All of these words seem to point to some form of deceitfulness. Jacob appears to have learned </a:t>
            </a:r>
            <a:r>
              <a:rPr lang="en-ZA" dirty="0" smtClean="0"/>
              <a:t>his lesson</a:t>
            </a:r>
            <a:r>
              <a:rPr lang="en-ZA" dirty="0" smtClean="0"/>
              <a:t>, and as a shepherd he is now ready to share what he has learned with the flock. Did the </a:t>
            </a:r>
            <a:r>
              <a:rPr lang="en-ZA" dirty="0" smtClean="0"/>
              <a:t>sheep learn</a:t>
            </a:r>
            <a:r>
              <a:rPr lang="en-ZA" dirty="0" smtClean="0"/>
              <a:t>? Well, they are eager to be fruitful and check out the result:</a:t>
            </a:r>
          </a:p>
          <a:p>
            <a:pPr algn="ctr"/>
            <a:r>
              <a:rPr lang="en-ZA" i="1" dirty="0" smtClean="0">
                <a:solidFill>
                  <a:srgbClr val="004821"/>
                </a:solidFill>
              </a:rPr>
              <a:t>So the flocks conceived before the rods, and the flocks brought forth streaked, speckled, and spotted. </a:t>
            </a:r>
            <a:r>
              <a:rPr lang="en-ZA" b="1" i="1" dirty="0" smtClean="0">
                <a:solidFill>
                  <a:srgbClr val="004821"/>
                </a:solidFill>
              </a:rPr>
              <a:t>(</a:t>
            </a:r>
            <a:r>
              <a:rPr lang="en-ZA" b="1" i="1" dirty="0" smtClean="0">
                <a:solidFill>
                  <a:srgbClr val="004821"/>
                </a:solidFill>
              </a:rPr>
              <a:t>Genesis 30:39</a:t>
            </a:r>
            <a:r>
              <a:rPr lang="en-ZA" b="1" i="1" dirty="0" smtClean="0">
                <a:solidFill>
                  <a:srgbClr val="004821"/>
                </a:solidFill>
              </a:rPr>
              <a:t>) </a:t>
            </a:r>
          </a:p>
          <a:p>
            <a:r>
              <a:rPr lang="en-ZA" dirty="0" smtClean="0"/>
              <a:t>Those sheep in the exile, that thought of themselves as pure and white have come to an </a:t>
            </a:r>
            <a:r>
              <a:rPr lang="en-ZA" dirty="0" smtClean="0"/>
              <a:t>understanding of </a:t>
            </a:r>
            <a:r>
              <a:rPr lang="en-ZA" dirty="0" smtClean="0"/>
              <a:t>their identity. The fact is, they never were pure and white. </a:t>
            </a: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52</a:t>
            </a:fld>
            <a:endParaRPr lang="en-ZA"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SOURCE OF THE PLAN</a:t>
            </a:r>
            <a:endParaRPr lang="en-ZA" dirty="0"/>
          </a:p>
        </p:txBody>
      </p:sp>
      <p:sp>
        <p:nvSpPr>
          <p:cNvPr id="3" name="Content Placeholder 2"/>
          <p:cNvSpPr>
            <a:spLocks noGrp="1"/>
          </p:cNvSpPr>
          <p:nvPr>
            <p:ph idx="1"/>
          </p:nvPr>
        </p:nvSpPr>
        <p:spPr/>
        <p:txBody>
          <a:bodyPr>
            <a:normAutofit/>
          </a:bodyPr>
          <a:lstStyle/>
          <a:p>
            <a:r>
              <a:rPr lang="en-ZA" dirty="0" smtClean="0"/>
              <a:t>Later, as Jacob explains </a:t>
            </a:r>
            <a:r>
              <a:rPr lang="en-ZA" dirty="0" err="1" smtClean="0"/>
              <a:t>Laban’s</a:t>
            </a:r>
            <a:r>
              <a:rPr lang="en-ZA" dirty="0" smtClean="0"/>
              <a:t> continued </a:t>
            </a:r>
            <a:r>
              <a:rPr lang="en-ZA" dirty="0" smtClean="0"/>
              <a:t>deceit to his wives, he tells them how the Almighty had revealed the true condition of </a:t>
            </a:r>
            <a:r>
              <a:rPr lang="en-ZA" dirty="0" smtClean="0"/>
              <a:t>the sheep </a:t>
            </a:r>
            <a:r>
              <a:rPr lang="en-ZA" dirty="0" smtClean="0"/>
              <a:t>to him in a dream:</a:t>
            </a:r>
            <a:endParaRPr lang="en-ZA" i="1" dirty="0" smtClean="0">
              <a:solidFill>
                <a:srgbClr val="004821"/>
              </a:solidFill>
            </a:endParaRPr>
          </a:p>
          <a:p>
            <a:pPr algn="ctr"/>
            <a:r>
              <a:rPr lang="en-ZA" i="1" dirty="0" smtClean="0">
                <a:solidFill>
                  <a:srgbClr val="004821"/>
                </a:solidFill>
              </a:rPr>
              <a:t>“And it came to be, at the time when the flocks conceived, that I lifted my eyes and looked in a dream and saw the rams which leaped upon the flocks were streaked, speckled, and mottled. </a:t>
            </a:r>
            <a:r>
              <a:rPr lang="en-ZA" b="1" i="1" dirty="0" smtClean="0">
                <a:solidFill>
                  <a:srgbClr val="004821"/>
                </a:solidFill>
              </a:rPr>
              <a:t>(</a:t>
            </a:r>
            <a:r>
              <a:rPr lang="en-ZA" b="1" i="1" dirty="0" smtClean="0">
                <a:solidFill>
                  <a:srgbClr val="004821"/>
                </a:solidFill>
              </a:rPr>
              <a:t>Genesis 31:10)</a:t>
            </a:r>
          </a:p>
          <a:p>
            <a:r>
              <a:rPr lang="en-ZA" dirty="0" smtClean="0"/>
              <a:t>Jacob, the deceiver, came 20 years ago to Haran. He met up with a trait of his own character…</a:t>
            </a:r>
            <a:r>
              <a:rPr lang="en-ZA" dirty="0" err="1" smtClean="0"/>
              <a:t>Laban</a:t>
            </a:r>
            <a:r>
              <a:rPr lang="en-ZA" dirty="0" smtClean="0"/>
              <a:t>, a deceitful man </a:t>
            </a:r>
            <a:r>
              <a:rPr lang="en-ZA" dirty="0" smtClean="0"/>
              <a:t>who was </a:t>
            </a:r>
            <a:r>
              <a:rPr lang="en-ZA" dirty="0" smtClean="0"/>
              <a:t>manipulative, possessive, and selfish. </a:t>
            </a:r>
            <a:r>
              <a:rPr lang="en-ZA" dirty="0" smtClean="0"/>
              <a:t>You have to come face to face with your own flaws before you can deal with it. Jacob’s </a:t>
            </a:r>
            <a:r>
              <a:rPr lang="en-ZA" dirty="0" smtClean="0"/>
              <a:t>separation from </a:t>
            </a:r>
            <a:r>
              <a:rPr lang="en-ZA" dirty="0" err="1" smtClean="0"/>
              <a:t>Laban</a:t>
            </a:r>
            <a:r>
              <a:rPr lang="en-ZA" dirty="0" smtClean="0"/>
              <a:t> pictures his </a:t>
            </a:r>
            <a:r>
              <a:rPr lang="en-ZA" dirty="0" smtClean="0"/>
              <a:t>separation from </a:t>
            </a:r>
            <a:r>
              <a:rPr lang="en-ZA" dirty="0" smtClean="0"/>
              <a:t>his own character flaw. </a:t>
            </a:r>
            <a:r>
              <a:rPr lang="en-ZA" dirty="0" smtClean="0"/>
              <a:t>This </a:t>
            </a:r>
            <a:r>
              <a:rPr lang="en-ZA" dirty="0" smtClean="0"/>
              <a:t>must happen before Jacob (and us) can return to the Land </a:t>
            </a:r>
            <a:r>
              <a:rPr lang="en-ZA" dirty="0" smtClean="0"/>
              <a:t>and leave </a:t>
            </a:r>
            <a:r>
              <a:rPr lang="en-ZA" dirty="0" smtClean="0"/>
              <a:t>the exile. </a:t>
            </a:r>
            <a:endParaRPr lang="en-ZA" dirty="0" smtClean="0"/>
          </a:p>
          <a:p>
            <a:r>
              <a:rPr lang="en-ZA" dirty="0" smtClean="0"/>
              <a:t>The same goes with the sheep that Jacob is taking with him their true colours have come to the surface, now you can  work with them. </a:t>
            </a: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53</a:t>
            </a:fld>
            <a:endParaRPr lang="en-ZA"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GET OUT OF THIS LAND</a:t>
            </a:r>
            <a:endParaRPr lang="en-ZA" dirty="0"/>
          </a:p>
        </p:txBody>
      </p:sp>
      <p:sp>
        <p:nvSpPr>
          <p:cNvPr id="3" name="Content Placeholder 2"/>
          <p:cNvSpPr>
            <a:spLocks noGrp="1"/>
          </p:cNvSpPr>
          <p:nvPr>
            <p:ph idx="1"/>
          </p:nvPr>
        </p:nvSpPr>
        <p:spPr/>
        <p:txBody>
          <a:bodyPr>
            <a:normAutofit fontScale="92500" lnSpcReduction="20000"/>
          </a:bodyPr>
          <a:lstStyle/>
          <a:p>
            <a:pPr algn="ctr"/>
            <a:r>
              <a:rPr lang="en-ZA" sz="2400" i="1" dirty="0" smtClean="0">
                <a:solidFill>
                  <a:srgbClr val="004821"/>
                </a:solidFill>
              </a:rPr>
              <a:t>And he heard the words of </a:t>
            </a:r>
            <a:r>
              <a:rPr lang="en-ZA" sz="2400" i="1" dirty="0" err="1" smtClean="0">
                <a:solidFill>
                  <a:srgbClr val="004821"/>
                </a:solidFill>
              </a:rPr>
              <a:t>Laḇan’s</a:t>
            </a:r>
            <a:r>
              <a:rPr lang="en-ZA" sz="2400" i="1" dirty="0" smtClean="0">
                <a:solidFill>
                  <a:srgbClr val="004821"/>
                </a:solidFill>
              </a:rPr>
              <a:t> sons, saying, ... And </a:t>
            </a:r>
            <a:r>
              <a:rPr lang="en-ZA" sz="2400" i="1" dirty="0" err="1" smtClean="0">
                <a:solidFill>
                  <a:srgbClr val="004821"/>
                </a:solidFill>
              </a:rPr>
              <a:t>Yaʽaqob</a:t>
            </a:r>
            <a:r>
              <a:rPr lang="en-ZA" sz="2400" i="1" dirty="0" smtClean="0">
                <a:solidFill>
                  <a:srgbClr val="004821"/>
                </a:solidFill>
              </a:rPr>
              <a:t>̱ would look at the face of </a:t>
            </a:r>
            <a:r>
              <a:rPr lang="en-ZA" sz="2400" i="1" dirty="0" err="1" smtClean="0">
                <a:solidFill>
                  <a:srgbClr val="004821"/>
                </a:solidFill>
              </a:rPr>
              <a:t>Laḇan</a:t>
            </a:r>
            <a:r>
              <a:rPr lang="en-ZA" sz="2400" i="1" dirty="0" smtClean="0">
                <a:solidFill>
                  <a:srgbClr val="004821"/>
                </a:solidFill>
              </a:rPr>
              <a:t> and see that it was not toward him as before. And </a:t>
            </a:r>
            <a:r>
              <a:rPr lang="he-IL" sz="2400" i="1" dirty="0" smtClean="0">
                <a:solidFill>
                  <a:srgbClr val="004821"/>
                </a:solidFill>
              </a:rPr>
              <a:t>יהוה</a:t>
            </a:r>
            <a:r>
              <a:rPr lang="en-ZA" sz="2400" i="1" dirty="0" smtClean="0">
                <a:solidFill>
                  <a:srgbClr val="004821"/>
                </a:solidFill>
              </a:rPr>
              <a:t> said to </a:t>
            </a:r>
            <a:r>
              <a:rPr lang="en-ZA" sz="2400" i="1" dirty="0" err="1" smtClean="0">
                <a:solidFill>
                  <a:srgbClr val="004821"/>
                </a:solidFill>
              </a:rPr>
              <a:t>Yaʽaqob</a:t>
            </a:r>
            <a:r>
              <a:rPr lang="en-ZA" sz="2400" i="1" dirty="0" smtClean="0">
                <a:solidFill>
                  <a:srgbClr val="004821"/>
                </a:solidFill>
              </a:rPr>
              <a:t>̱, “Return to the land of your fathers and to your relatives. And I am with you.” And </a:t>
            </a:r>
            <a:r>
              <a:rPr lang="en-ZA" sz="2400" i="1" dirty="0" err="1" smtClean="0">
                <a:solidFill>
                  <a:srgbClr val="004821"/>
                </a:solidFill>
              </a:rPr>
              <a:t>Yaʽaqob</a:t>
            </a:r>
            <a:r>
              <a:rPr lang="en-ZA" sz="2400" i="1" dirty="0" smtClean="0">
                <a:solidFill>
                  <a:srgbClr val="004821"/>
                </a:solidFill>
              </a:rPr>
              <a:t>̱ sent and called </a:t>
            </a:r>
            <a:r>
              <a:rPr lang="en-ZA" sz="2400" i="1" dirty="0" err="1" smtClean="0">
                <a:solidFill>
                  <a:srgbClr val="004821"/>
                </a:solidFill>
              </a:rPr>
              <a:t>Raḥĕl</a:t>
            </a:r>
            <a:r>
              <a:rPr lang="en-ZA" sz="2400" i="1" dirty="0" smtClean="0">
                <a:solidFill>
                  <a:srgbClr val="004821"/>
                </a:solidFill>
              </a:rPr>
              <a:t> and </a:t>
            </a:r>
            <a:r>
              <a:rPr lang="en-ZA" sz="2400" i="1" dirty="0" err="1" smtClean="0">
                <a:solidFill>
                  <a:srgbClr val="004821"/>
                </a:solidFill>
              </a:rPr>
              <a:t>Lĕ’ah</a:t>
            </a:r>
            <a:r>
              <a:rPr lang="en-ZA" sz="2400" i="1" dirty="0" smtClean="0">
                <a:solidFill>
                  <a:srgbClr val="004821"/>
                </a:solidFill>
              </a:rPr>
              <a:t> to the field, to his flock, and said to them, .. the Messenger of Elohim spoke to me in a dream, saying, ‘... ‘I am the Ěl of </a:t>
            </a:r>
            <a:r>
              <a:rPr lang="en-ZA" sz="2400" i="1" dirty="0" err="1" smtClean="0">
                <a:solidFill>
                  <a:srgbClr val="004821"/>
                </a:solidFill>
              </a:rPr>
              <a:t>Bĕyth</a:t>
            </a:r>
            <a:r>
              <a:rPr lang="en-ZA" sz="2400" i="1" dirty="0" smtClean="0">
                <a:solidFill>
                  <a:srgbClr val="004821"/>
                </a:solidFill>
              </a:rPr>
              <a:t> Ěl, where you anointed the standing column and where you made a vow to Me. Now rise up, get out of this land, and return to the land of your relatives.’ ” And </a:t>
            </a:r>
            <a:r>
              <a:rPr lang="en-ZA" sz="2400" i="1" dirty="0" err="1" smtClean="0">
                <a:solidFill>
                  <a:srgbClr val="004821"/>
                </a:solidFill>
              </a:rPr>
              <a:t>Raḥĕl</a:t>
            </a:r>
            <a:r>
              <a:rPr lang="en-ZA" sz="2400" i="1" dirty="0" smtClean="0">
                <a:solidFill>
                  <a:srgbClr val="004821"/>
                </a:solidFill>
              </a:rPr>
              <a:t> and </a:t>
            </a:r>
            <a:r>
              <a:rPr lang="en-ZA" sz="2400" i="1" dirty="0" err="1" smtClean="0">
                <a:solidFill>
                  <a:srgbClr val="004821"/>
                </a:solidFill>
              </a:rPr>
              <a:t>Lĕ’ah</a:t>
            </a:r>
            <a:r>
              <a:rPr lang="en-ZA" sz="2400" i="1" dirty="0" smtClean="0">
                <a:solidFill>
                  <a:srgbClr val="004821"/>
                </a:solidFill>
              </a:rPr>
              <a:t> answered and said to him, “Do we still have any portion or inheritance in our father’s house? “Are we not reckoned by him as strangers? For he has sold us, and also entirely consumed our silver. “For all the wealth which Elohim has taken from our father are ours and our children’s. Now then, do whatever Elohim has told you.” So </a:t>
            </a:r>
            <a:r>
              <a:rPr lang="en-ZA" sz="2400" i="1" dirty="0" err="1" smtClean="0">
                <a:solidFill>
                  <a:srgbClr val="004821"/>
                </a:solidFill>
              </a:rPr>
              <a:t>Yaʽaqob</a:t>
            </a:r>
            <a:r>
              <a:rPr lang="en-ZA" sz="2400" i="1" dirty="0" smtClean="0">
                <a:solidFill>
                  <a:srgbClr val="004821"/>
                </a:solidFill>
              </a:rPr>
              <a:t>̱ rose and put his sons and his wives on camels, and he drove off all his livestock and all his possessions which he had acquired, his property of the livestock which he had acquired in </a:t>
            </a:r>
            <a:r>
              <a:rPr lang="en-ZA" sz="2400" i="1" dirty="0" err="1" smtClean="0">
                <a:solidFill>
                  <a:srgbClr val="004821"/>
                </a:solidFill>
              </a:rPr>
              <a:t>Paddan</a:t>
            </a:r>
            <a:r>
              <a:rPr lang="en-ZA" sz="2400" i="1" dirty="0" smtClean="0">
                <a:solidFill>
                  <a:srgbClr val="004821"/>
                </a:solidFill>
              </a:rPr>
              <a:t> Aram, to go to his father </a:t>
            </a:r>
            <a:r>
              <a:rPr lang="en-ZA" sz="2400" i="1" dirty="0" err="1" smtClean="0">
                <a:solidFill>
                  <a:srgbClr val="004821"/>
                </a:solidFill>
              </a:rPr>
              <a:t>Yitsḥaq</a:t>
            </a:r>
            <a:r>
              <a:rPr lang="en-ZA" sz="2400" i="1" dirty="0" smtClean="0">
                <a:solidFill>
                  <a:srgbClr val="004821"/>
                </a:solidFill>
              </a:rPr>
              <a:t> in the land of </a:t>
            </a:r>
            <a:r>
              <a:rPr lang="en-ZA" sz="2400" i="1" dirty="0" err="1" smtClean="0">
                <a:solidFill>
                  <a:srgbClr val="004821"/>
                </a:solidFill>
              </a:rPr>
              <a:t>Kenaʽan</a:t>
            </a:r>
            <a:r>
              <a:rPr lang="en-ZA" sz="2400" i="1" dirty="0" smtClean="0">
                <a:solidFill>
                  <a:srgbClr val="004821"/>
                </a:solidFill>
              </a:rPr>
              <a:t>. </a:t>
            </a:r>
            <a:r>
              <a:rPr lang="en-US" sz="2400" b="1" i="1" dirty="0" smtClean="0">
                <a:solidFill>
                  <a:srgbClr val="004821"/>
                </a:solidFill>
              </a:rPr>
              <a:t>(Genesis 31:1-18)</a:t>
            </a:r>
          </a:p>
          <a:p>
            <a:endParaRPr lang="en-ZA"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54</a:t>
            </a:fld>
            <a:endParaRPr lang="en-ZA"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DON’T SAY ANYTHING</a:t>
            </a:r>
            <a:endParaRPr lang="en-ZA" dirty="0"/>
          </a:p>
        </p:txBody>
      </p:sp>
      <p:sp>
        <p:nvSpPr>
          <p:cNvPr id="3" name="Content Placeholder 2"/>
          <p:cNvSpPr>
            <a:spLocks noGrp="1"/>
          </p:cNvSpPr>
          <p:nvPr>
            <p:ph idx="1"/>
          </p:nvPr>
        </p:nvSpPr>
        <p:spPr/>
        <p:txBody>
          <a:bodyPr>
            <a:noAutofit/>
          </a:bodyPr>
          <a:lstStyle/>
          <a:p>
            <a:pPr algn="ctr">
              <a:lnSpc>
                <a:spcPts val="2300"/>
              </a:lnSpc>
            </a:pPr>
            <a:r>
              <a:rPr lang="en-ZA" i="1" dirty="0" smtClean="0">
                <a:solidFill>
                  <a:srgbClr val="004821"/>
                </a:solidFill>
              </a:rPr>
              <a:t>And he fled with all that he had. And he rose up and passed over the river, and headed toward the mountains of </a:t>
            </a:r>
            <a:r>
              <a:rPr lang="en-ZA" i="1" dirty="0" err="1" smtClean="0">
                <a:solidFill>
                  <a:srgbClr val="004821"/>
                </a:solidFill>
              </a:rPr>
              <a:t>Gilʽad</a:t>
            </a:r>
            <a:r>
              <a:rPr lang="en-ZA" i="1" dirty="0" smtClean="0">
                <a:solidFill>
                  <a:srgbClr val="004821"/>
                </a:solidFill>
              </a:rPr>
              <a:t>̱. And on the third day </a:t>
            </a:r>
            <a:r>
              <a:rPr lang="en-ZA" i="1" dirty="0" err="1" smtClean="0">
                <a:solidFill>
                  <a:srgbClr val="004821"/>
                </a:solidFill>
              </a:rPr>
              <a:t>Laḇan</a:t>
            </a:r>
            <a:r>
              <a:rPr lang="en-ZA" i="1" dirty="0" smtClean="0">
                <a:solidFill>
                  <a:srgbClr val="004821"/>
                </a:solidFill>
              </a:rPr>
              <a:t> was told that </a:t>
            </a:r>
            <a:r>
              <a:rPr lang="en-ZA" i="1" dirty="0" err="1" smtClean="0">
                <a:solidFill>
                  <a:srgbClr val="004821"/>
                </a:solidFill>
              </a:rPr>
              <a:t>Yaʽaqob</a:t>
            </a:r>
            <a:r>
              <a:rPr lang="en-ZA" i="1" dirty="0" smtClean="0">
                <a:solidFill>
                  <a:srgbClr val="004821"/>
                </a:solidFill>
              </a:rPr>
              <a:t>̱ had fled. Then he took his brothers with him and pursued him for seven days’ journey, and he overtook him in the mountains of </a:t>
            </a:r>
            <a:r>
              <a:rPr lang="en-ZA" i="1" dirty="0" err="1" smtClean="0">
                <a:solidFill>
                  <a:srgbClr val="004821"/>
                </a:solidFill>
              </a:rPr>
              <a:t>Gilʽad</a:t>
            </a:r>
            <a:r>
              <a:rPr lang="en-ZA" i="1" dirty="0" smtClean="0">
                <a:solidFill>
                  <a:srgbClr val="004821"/>
                </a:solidFill>
              </a:rPr>
              <a:t>̱. But in a dream by night Elohim came to </a:t>
            </a:r>
            <a:r>
              <a:rPr lang="en-ZA" i="1" dirty="0" err="1" smtClean="0">
                <a:solidFill>
                  <a:srgbClr val="004821"/>
                </a:solidFill>
              </a:rPr>
              <a:t>Laḇan</a:t>
            </a:r>
            <a:r>
              <a:rPr lang="en-ZA" i="1" dirty="0" smtClean="0">
                <a:solidFill>
                  <a:srgbClr val="004821"/>
                </a:solidFill>
              </a:rPr>
              <a:t> the </a:t>
            </a:r>
            <a:r>
              <a:rPr lang="en-ZA" i="1" dirty="0" err="1" smtClean="0">
                <a:solidFill>
                  <a:srgbClr val="004821"/>
                </a:solidFill>
              </a:rPr>
              <a:t>Aramean</a:t>
            </a:r>
            <a:r>
              <a:rPr lang="en-ZA" i="1" dirty="0" smtClean="0">
                <a:solidFill>
                  <a:srgbClr val="004821"/>
                </a:solidFill>
              </a:rPr>
              <a:t>, and said to him, “Guard yourself, that you do not speak to </a:t>
            </a:r>
            <a:r>
              <a:rPr lang="en-ZA" i="1" dirty="0" err="1" smtClean="0">
                <a:solidFill>
                  <a:srgbClr val="004821"/>
                </a:solidFill>
              </a:rPr>
              <a:t>Yaʽaqob</a:t>
            </a:r>
            <a:r>
              <a:rPr lang="en-ZA" i="1" dirty="0" smtClean="0">
                <a:solidFill>
                  <a:srgbClr val="004821"/>
                </a:solidFill>
              </a:rPr>
              <a:t>̱ either good or evil.” Then </a:t>
            </a:r>
            <a:r>
              <a:rPr lang="en-ZA" i="1" dirty="0" err="1" smtClean="0">
                <a:solidFill>
                  <a:srgbClr val="004821"/>
                </a:solidFill>
              </a:rPr>
              <a:t>Laḇan</a:t>
            </a:r>
            <a:r>
              <a:rPr lang="en-ZA" i="1" dirty="0" smtClean="0">
                <a:solidFill>
                  <a:srgbClr val="004821"/>
                </a:solidFill>
              </a:rPr>
              <a:t> overtook </a:t>
            </a:r>
            <a:r>
              <a:rPr lang="en-ZA" i="1" dirty="0" err="1" smtClean="0">
                <a:solidFill>
                  <a:srgbClr val="004821"/>
                </a:solidFill>
              </a:rPr>
              <a:t>Yaʽaqob</a:t>
            </a:r>
            <a:r>
              <a:rPr lang="en-ZA" i="1" dirty="0" smtClean="0">
                <a:solidFill>
                  <a:srgbClr val="004821"/>
                </a:solidFill>
              </a:rPr>
              <a:t>̱. </a:t>
            </a:r>
            <a:r>
              <a:rPr lang="en-ZA" i="1" dirty="0" smtClean="0">
                <a:solidFill>
                  <a:srgbClr val="004821"/>
                </a:solidFill>
              </a:rPr>
              <a:t>.. </a:t>
            </a:r>
            <a:r>
              <a:rPr lang="en-ZA" i="1" dirty="0" err="1" smtClean="0">
                <a:solidFill>
                  <a:srgbClr val="004821"/>
                </a:solidFill>
              </a:rPr>
              <a:t>Laḇan</a:t>
            </a:r>
            <a:r>
              <a:rPr lang="en-ZA" i="1" dirty="0" smtClean="0">
                <a:solidFill>
                  <a:srgbClr val="004821"/>
                </a:solidFill>
              </a:rPr>
              <a:t> said to </a:t>
            </a:r>
            <a:r>
              <a:rPr lang="en-ZA" i="1" dirty="0" err="1" smtClean="0">
                <a:solidFill>
                  <a:srgbClr val="004821"/>
                </a:solidFill>
              </a:rPr>
              <a:t>Yaʽaqob</a:t>
            </a:r>
            <a:r>
              <a:rPr lang="en-ZA" i="1" dirty="0" smtClean="0">
                <a:solidFill>
                  <a:srgbClr val="004821"/>
                </a:solidFill>
              </a:rPr>
              <a:t>̱, </a:t>
            </a:r>
            <a:r>
              <a:rPr lang="en-ZA" i="1" dirty="0" smtClean="0">
                <a:solidFill>
                  <a:srgbClr val="004821"/>
                </a:solidFill>
              </a:rPr>
              <a:t>... “</a:t>
            </a:r>
            <a:r>
              <a:rPr lang="en-ZA" i="1" dirty="0" smtClean="0">
                <a:solidFill>
                  <a:srgbClr val="004821"/>
                </a:solidFill>
              </a:rPr>
              <a:t>It is in the power of my hand to do evil to you, but the Elohim of your father spoke to me last night, saying, ‘Guard yourself, that you do not speak to </a:t>
            </a:r>
            <a:r>
              <a:rPr lang="en-ZA" i="1" dirty="0" err="1" smtClean="0">
                <a:solidFill>
                  <a:srgbClr val="004821"/>
                </a:solidFill>
              </a:rPr>
              <a:t>Yaʽaqob</a:t>
            </a:r>
            <a:r>
              <a:rPr lang="en-ZA" i="1" dirty="0" smtClean="0">
                <a:solidFill>
                  <a:srgbClr val="004821"/>
                </a:solidFill>
              </a:rPr>
              <a:t>̱ either good or evil</a:t>
            </a:r>
            <a:r>
              <a:rPr lang="en-ZA" i="1" dirty="0" smtClean="0">
                <a:solidFill>
                  <a:srgbClr val="004821"/>
                </a:solidFill>
              </a:rPr>
              <a:t>.’ </a:t>
            </a:r>
            <a:endParaRPr lang="en-ZA" i="1" dirty="0" smtClean="0">
              <a:solidFill>
                <a:srgbClr val="004821"/>
              </a:solidFill>
            </a:endParaRPr>
          </a:p>
          <a:p>
            <a:pPr algn="ctr">
              <a:lnSpc>
                <a:spcPts val="2300"/>
              </a:lnSpc>
            </a:pPr>
            <a:r>
              <a:rPr lang="en-ZA" b="1" i="1" dirty="0" smtClean="0">
                <a:solidFill>
                  <a:srgbClr val="004821"/>
                </a:solidFill>
              </a:rPr>
              <a:t>(Genesis 31:21-29)</a:t>
            </a:r>
          </a:p>
          <a:p>
            <a:pPr>
              <a:lnSpc>
                <a:spcPts val="2300"/>
              </a:lnSpc>
            </a:pPr>
            <a:r>
              <a:rPr lang="he-IL" dirty="0" smtClean="0"/>
              <a:t>יהוה</a:t>
            </a:r>
            <a:r>
              <a:rPr lang="en-ZA" dirty="0" smtClean="0"/>
              <a:t> </a:t>
            </a:r>
            <a:r>
              <a:rPr lang="en-ZA" dirty="0" smtClean="0"/>
              <a:t>circumvents </a:t>
            </a:r>
            <a:r>
              <a:rPr lang="en-ZA" dirty="0" err="1" smtClean="0"/>
              <a:t>Laban</a:t>
            </a:r>
            <a:r>
              <a:rPr lang="en-ZA" dirty="0" smtClean="0"/>
              <a:t> to bless </a:t>
            </a:r>
            <a:r>
              <a:rPr lang="en-ZA" dirty="0" smtClean="0"/>
              <a:t>Jacob </a:t>
            </a:r>
            <a:r>
              <a:rPr lang="en-ZA" dirty="0" smtClean="0"/>
              <a:t>and calls him to go home with his wives and children. And, </a:t>
            </a:r>
            <a:r>
              <a:rPr lang="en-ZA" dirty="0" smtClean="0"/>
              <a:t>Jacob </a:t>
            </a:r>
            <a:r>
              <a:rPr lang="en-ZA" dirty="0" smtClean="0"/>
              <a:t>does not tell </a:t>
            </a:r>
            <a:r>
              <a:rPr lang="en-ZA" dirty="0" err="1" smtClean="0"/>
              <a:t>Laban</a:t>
            </a:r>
            <a:r>
              <a:rPr lang="en-ZA" dirty="0" smtClean="0"/>
              <a:t> that he is leaving, causing one more confrontation between them. However, </a:t>
            </a:r>
            <a:r>
              <a:rPr lang="he-IL" dirty="0" smtClean="0"/>
              <a:t>יהוה</a:t>
            </a:r>
            <a:r>
              <a:rPr lang="en-ZA" dirty="0" smtClean="0"/>
              <a:t> </a:t>
            </a:r>
            <a:r>
              <a:rPr lang="en-ZA" dirty="0" smtClean="0"/>
              <a:t>visits </a:t>
            </a:r>
            <a:r>
              <a:rPr lang="en-ZA" dirty="0" err="1" smtClean="0"/>
              <a:t>Laban</a:t>
            </a:r>
            <a:r>
              <a:rPr lang="en-ZA" dirty="0" smtClean="0"/>
              <a:t> ahead of their meeting and warns him not to do harm or speak either evil or good to </a:t>
            </a:r>
            <a:r>
              <a:rPr lang="en-ZA" dirty="0" smtClean="0"/>
              <a:t>Jacob. </a:t>
            </a:r>
            <a:r>
              <a:rPr lang="en-ZA" dirty="0" smtClean="0"/>
              <a:t>God wanted only His blessing over </a:t>
            </a:r>
            <a:r>
              <a:rPr lang="en-ZA" dirty="0" smtClean="0"/>
              <a:t>Jacob.</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55</a:t>
            </a:fld>
            <a:endParaRPr lang="en-ZA"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RACHEL CURSED</a:t>
            </a:r>
            <a:endParaRPr lang="en-ZA" dirty="0"/>
          </a:p>
        </p:txBody>
      </p:sp>
      <p:sp>
        <p:nvSpPr>
          <p:cNvPr id="3" name="Content Placeholder 2"/>
          <p:cNvSpPr>
            <a:spLocks noGrp="1"/>
          </p:cNvSpPr>
          <p:nvPr>
            <p:ph idx="1"/>
          </p:nvPr>
        </p:nvSpPr>
        <p:spPr>
          <a:xfrm>
            <a:off x="457200" y="1600200"/>
            <a:ext cx="8363272" cy="5257800"/>
          </a:xfrm>
        </p:spPr>
        <p:txBody>
          <a:bodyPr>
            <a:noAutofit/>
          </a:bodyPr>
          <a:lstStyle/>
          <a:p>
            <a:pPr algn="ctr">
              <a:lnSpc>
                <a:spcPts val="2300"/>
              </a:lnSpc>
            </a:pPr>
            <a:r>
              <a:rPr lang="en-ZA" i="1" dirty="0" smtClean="0">
                <a:solidFill>
                  <a:srgbClr val="004821"/>
                </a:solidFill>
              </a:rPr>
              <a:t>And when </a:t>
            </a:r>
            <a:r>
              <a:rPr lang="en-ZA" i="1" dirty="0" err="1" smtClean="0">
                <a:solidFill>
                  <a:srgbClr val="004821"/>
                </a:solidFill>
              </a:rPr>
              <a:t>Laḇan</a:t>
            </a:r>
            <a:r>
              <a:rPr lang="en-ZA" i="1" dirty="0" smtClean="0">
                <a:solidFill>
                  <a:srgbClr val="004821"/>
                </a:solidFill>
              </a:rPr>
              <a:t> had gone to shear his sheep, </a:t>
            </a:r>
            <a:r>
              <a:rPr lang="en-ZA" i="1" dirty="0" err="1" smtClean="0">
                <a:solidFill>
                  <a:srgbClr val="004821"/>
                </a:solidFill>
              </a:rPr>
              <a:t>Raḥĕl</a:t>
            </a:r>
            <a:r>
              <a:rPr lang="en-ZA" i="1" dirty="0" smtClean="0">
                <a:solidFill>
                  <a:srgbClr val="004821"/>
                </a:solidFill>
              </a:rPr>
              <a:t> stole the house idols that were her father’s. </a:t>
            </a:r>
            <a:r>
              <a:rPr lang="en-ZA" i="1" dirty="0" smtClean="0">
                <a:solidFill>
                  <a:srgbClr val="004821"/>
                </a:solidFill>
              </a:rPr>
              <a:t>.. but </a:t>
            </a:r>
            <a:r>
              <a:rPr lang="en-ZA" i="1" dirty="0" smtClean="0">
                <a:solidFill>
                  <a:srgbClr val="004821"/>
                </a:solidFill>
              </a:rPr>
              <a:t>why did you steal my mighty ones?” And </a:t>
            </a:r>
            <a:r>
              <a:rPr lang="en-ZA" i="1" dirty="0" err="1" smtClean="0">
                <a:solidFill>
                  <a:srgbClr val="004821"/>
                </a:solidFill>
              </a:rPr>
              <a:t>Yaʽaqob</a:t>
            </a:r>
            <a:r>
              <a:rPr lang="en-ZA" i="1" dirty="0" smtClean="0">
                <a:solidFill>
                  <a:srgbClr val="004821"/>
                </a:solidFill>
              </a:rPr>
              <a:t>̱ answered and said to </a:t>
            </a:r>
            <a:r>
              <a:rPr lang="en-ZA" i="1" dirty="0" err="1" smtClean="0">
                <a:solidFill>
                  <a:srgbClr val="004821"/>
                </a:solidFill>
              </a:rPr>
              <a:t>Laḇan</a:t>
            </a:r>
            <a:r>
              <a:rPr lang="en-ZA" i="1" dirty="0" smtClean="0">
                <a:solidFill>
                  <a:srgbClr val="004821"/>
                </a:solidFill>
              </a:rPr>
              <a:t>, </a:t>
            </a:r>
            <a:r>
              <a:rPr lang="en-ZA" i="1" dirty="0" smtClean="0">
                <a:solidFill>
                  <a:srgbClr val="004821"/>
                </a:solidFill>
              </a:rPr>
              <a:t>.. “</a:t>
            </a:r>
            <a:r>
              <a:rPr lang="en-ZA" i="1" dirty="0" smtClean="0">
                <a:solidFill>
                  <a:srgbClr val="004821"/>
                </a:solidFill>
              </a:rPr>
              <a:t>With whomever you find your mighty ones, do not let him live. In the presence of our brothers, see for yourself what is with me and take it with you.” For </a:t>
            </a:r>
            <a:r>
              <a:rPr lang="en-ZA" i="1" dirty="0" err="1" smtClean="0">
                <a:solidFill>
                  <a:srgbClr val="004821"/>
                </a:solidFill>
              </a:rPr>
              <a:t>Yaʽaqob</a:t>
            </a:r>
            <a:r>
              <a:rPr lang="en-ZA" i="1" dirty="0" smtClean="0">
                <a:solidFill>
                  <a:srgbClr val="004821"/>
                </a:solidFill>
              </a:rPr>
              <a:t>̱ did not know that </a:t>
            </a:r>
            <a:r>
              <a:rPr lang="en-ZA" i="1" dirty="0" err="1" smtClean="0">
                <a:solidFill>
                  <a:srgbClr val="004821"/>
                </a:solidFill>
              </a:rPr>
              <a:t>Raḥĕl</a:t>
            </a:r>
            <a:r>
              <a:rPr lang="en-ZA" i="1" dirty="0" smtClean="0">
                <a:solidFill>
                  <a:srgbClr val="004821"/>
                </a:solidFill>
              </a:rPr>
              <a:t> had stolen them. </a:t>
            </a:r>
            <a:r>
              <a:rPr lang="en-ZA" b="1" i="1" dirty="0" smtClean="0">
                <a:solidFill>
                  <a:srgbClr val="004821"/>
                </a:solidFill>
              </a:rPr>
              <a:t>(</a:t>
            </a:r>
            <a:r>
              <a:rPr lang="en-ZA" b="1" i="1" dirty="0" smtClean="0">
                <a:solidFill>
                  <a:srgbClr val="004821"/>
                </a:solidFill>
              </a:rPr>
              <a:t>Genesis </a:t>
            </a:r>
            <a:r>
              <a:rPr lang="en-ZA" b="1" i="1" dirty="0" smtClean="0">
                <a:solidFill>
                  <a:srgbClr val="004821"/>
                </a:solidFill>
              </a:rPr>
              <a:t>31:19-32</a:t>
            </a:r>
            <a:r>
              <a:rPr lang="en-ZA" b="1" i="1" dirty="0" smtClean="0">
                <a:solidFill>
                  <a:srgbClr val="004821"/>
                </a:solidFill>
              </a:rPr>
              <a:t>)</a:t>
            </a:r>
          </a:p>
          <a:p>
            <a:pPr algn="just">
              <a:lnSpc>
                <a:spcPts val="2300"/>
              </a:lnSpc>
            </a:pPr>
            <a:r>
              <a:rPr lang="en-ZA" b="1" dirty="0" smtClean="0">
                <a:solidFill>
                  <a:srgbClr val="C00000"/>
                </a:solidFill>
              </a:rPr>
              <a:t>Legends </a:t>
            </a:r>
            <a:r>
              <a:rPr lang="en-ZA" b="1" dirty="0" smtClean="0">
                <a:solidFill>
                  <a:srgbClr val="C00000"/>
                </a:solidFill>
              </a:rPr>
              <a:t>of the Jews: </a:t>
            </a:r>
            <a:r>
              <a:rPr lang="en-ZA" dirty="0" smtClean="0">
                <a:solidFill>
                  <a:srgbClr val="C00000"/>
                </a:solidFill>
              </a:rPr>
              <a:t>That her father might not learn about their flight from his </a:t>
            </a:r>
            <a:r>
              <a:rPr lang="en-ZA" dirty="0" err="1" smtClean="0">
                <a:solidFill>
                  <a:srgbClr val="C00000"/>
                </a:solidFill>
              </a:rPr>
              <a:t>teraphim</a:t>
            </a:r>
            <a:r>
              <a:rPr lang="en-ZA" dirty="0" smtClean="0">
                <a:solidFill>
                  <a:srgbClr val="C00000"/>
                </a:solidFill>
              </a:rPr>
              <a:t>, Rachel stole them, and she took them and concealed them upon the camel upon which she sat, and she went on. And this is the manner they used to make the images: They took a man who was the first-born, slew him and took the hair off his head, then salted the head, and anointed it with oil, then they wrote "</a:t>
            </a:r>
            <a:r>
              <a:rPr lang="en-ZA" i="1" dirty="0" smtClean="0">
                <a:solidFill>
                  <a:srgbClr val="C00000"/>
                </a:solidFill>
              </a:rPr>
              <a:t>the Name</a:t>
            </a:r>
            <a:r>
              <a:rPr lang="en-ZA" dirty="0" smtClean="0">
                <a:solidFill>
                  <a:srgbClr val="C00000"/>
                </a:solidFill>
              </a:rPr>
              <a:t>" upon a small tablet of copper or gold, and placed it under his tongue. The head with the tablet under the tongue was then put in a house where lights were lighted before it, and at the time when they bowed down to it, it spoke to them on all matters that they asked of it, and that was due to the power of the Name which was written upon it.</a:t>
            </a:r>
            <a:endParaRPr lang="en-ZA" dirty="0">
              <a:solidFill>
                <a:srgbClr val="C00000"/>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56</a:t>
            </a:fld>
            <a:endParaRPr lang="en-ZA"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TWO CAMPS</a:t>
            </a:r>
            <a:endParaRPr lang="en-ZA" dirty="0"/>
          </a:p>
        </p:txBody>
      </p:sp>
      <p:sp>
        <p:nvSpPr>
          <p:cNvPr id="3" name="Content Placeholder 2"/>
          <p:cNvSpPr>
            <a:spLocks noGrp="1"/>
          </p:cNvSpPr>
          <p:nvPr>
            <p:ph idx="1"/>
          </p:nvPr>
        </p:nvSpPr>
        <p:spPr/>
        <p:txBody>
          <a:bodyPr>
            <a:normAutofit/>
          </a:bodyPr>
          <a:lstStyle/>
          <a:p>
            <a:pPr algn="ctr"/>
            <a:r>
              <a:rPr lang="en-ZA" i="1" dirty="0" smtClean="0">
                <a:solidFill>
                  <a:srgbClr val="004821"/>
                </a:solidFill>
              </a:rPr>
              <a:t>And </a:t>
            </a:r>
            <a:r>
              <a:rPr lang="en-ZA" i="1" dirty="0" err="1" smtClean="0">
                <a:solidFill>
                  <a:srgbClr val="004821"/>
                </a:solidFill>
              </a:rPr>
              <a:t>Yaʽaqob</a:t>
            </a:r>
            <a:r>
              <a:rPr lang="en-ZA" i="1" dirty="0" smtClean="0">
                <a:solidFill>
                  <a:srgbClr val="004821"/>
                </a:solidFill>
              </a:rPr>
              <a:t>̱ went on his way, and the messengers of Elohim met him. And when </a:t>
            </a:r>
            <a:r>
              <a:rPr lang="en-ZA" i="1" dirty="0" err="1" smtClean="0">
                <a:solidFill>
                  <a:srgbClr val="004821"/>
                </a:solidFill>
              </a:rPr>
              <a:t>Yaʽaqob</a:t>
            </a:r>
            <a:r>
              <a:rPr lang="en-ZA" i="1" dirty="0" smtClean="0">
                <a:solidFill>
                  <a:srgbClr val="004821"/>
                </a:solidFill>
              </a:rPr>
              <a:t>̱ saw them, he said, “This is the camp of Elohim.” And he called the name of that place </a:t>
            </a:r>
            <a:r>
              <a:rPr lang="en-ZA" i="1" dirty="0" err="1" smtClean="0">
                <a:solidFill>
                  <a:srgbClr val="004821"/>
                </a:solidFill>
              </a:rPr>
              <a:t>Maḥanayim</a:t>
            </a:r>
            <a:r>
              <a:rPr lang="en-ZA" i="1" dirty="0" smtClean="0">
                <a:solidFill>
                  <a:srgbClr val="004821"/>
                </a:solidFill>
              </a:rPr>
              <a:t>. </a:t>
            </a:r>
            <a:r>
              <a:rPr lang="en-ZA" i="1" dirty="0" smtClean="0">
                <a:solidFill>
                  <a:srgbClr val="004821"/>
                </a:solidFill>
              </a:rPr>
              <a:t> </a:t>
            </a:r>
            <a:r>
              <a:rPr lang="en-ZA" b="1" i="1" dirty="0" smtClean="0">
                <a:solidFill>
                  <a:srgbClr val="004821"/>
                </a:solidFill>
              </a:rPr>
              <a:t>(</a:t>
            </a:r>
            <a:r>
              <a:rPr lang="en-ZA" b="1" i="1" dirty="0" smtClean="0">
                <a:solidFill>
                  <a:srgbClr val="004821"/>
                </a:solidFill>
              </a:rPr>
              <a:t>Genesis 32:1-2)</a:t>
            </a:r>
          </a:p>
          <a:p>
            <a:pPr algn="just"/>
            <a:r>
              <a:rPr lang="en-US" dirty="0" smtClean="0"/>
              <a:t>On </a:t>
            </a:r>
            <a:r>
              <a:rPr lang="en-US" dirty="0" smtClean="0"/>
              <a:t>his way home with his large family and herds, he was met by the angels of Elohim. </a:t>
            </a:r>
            <a:r>
              <a:rPr lang="en-US" i="1" dirty="0" smtClean="0"/>
              <a:t>"He named that place </a:t>
            </a:r>
            <a:r>
              <a:rPr lang="en-US" i="1" dirty="0" err="1" smtClean="0"/>
              <a:t>Mahanaim</a:t>
            </a:r>
            <a:r>
              <a:rPr lang="en-US" i="1" dirty="0" smtClean="0"/>
              <a:t>." </a:t>
            </a:r>
            <a:r>
              <a:rPr lang="en-US" i="1" dirty="0" err="1" smtClean="0"/>
              <a:t>Mahanaim</a:t>
            </a:r>
            <a:r>
              <a:rPr lang="en-US" i="1" dirty="0" smtClean="0"/>
              <a:t> </a:t>
            </a:r>
            <a:r>
              <a:rPr lang="en-US" dirty="0" smtClean="0"/>
              <a:t>means </a:t>
            </a:r>
            <a:r>
              <a:rPr lang="en-US" i="1" dirty="0" smtClean="0"/>
              <a:t>"two hosts</a:t>
            </a:r>
            <a:r>
              <a:rPr lang="en-US" dirty="0" smtClean="0"/>
              <a:t>", or double defense, one in front and another behind. </a:t>
            </a:r>
            <a:endParaRPr lang="en-ZA" dirty="0" smtClean="0"/>
          </a:p>
          <a:p>
            <a:r>
              <a:rPr lang="en-US" i="1" dirty="0" smtClean="0"/>
              <a:t>"And he went out" (</a:t>
            </a:r>
            <a:r>
              <a:rPr lang="en-US" i="1" dirty="0" err="1" smtClean="0"/>
              <a:t>Va</a:t>
            </a:r>
            <a:r>
              <a:rPr lang="en-US" i="1" dirty="0" smtClean="0"/>
              <a:t> </a:t>
            </a:r>
            <a:r>
              <a:rPr lang="en-US" i="1" dirty="0" err="1" smtClean="0"/>
              <a:t>Yetze</a:t>
            </a:r>
            <a:r>
              <a:rPr lang="en-US" i="1" dirty="0" smtClean="0"/>
              <a:t>)</a:t>
            </a:r>
            <a:r>
              <a:rPr lang="en-US" dirty="0" smtClean="0"/>
              <a:t> so he could come back richer, stronger, more compassionate, changed. Jacob returned from his assignment a different man.</a:t>
            </a:r>
            <a:endParaRPr lang="en-ZA" dirty="0" smtClean="0"/>
          </a:p>
          <a:p>
            <a:endParaRPr lang="en-ZA" dirty="0" smtClean="0"/>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57</a:t>
            </a:fld>
            <a:endParaRPr lang="en-ZA"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smtClean="0"/>
              <a:t>THE JOURNEY</a:t>
            </a:r>
            <a:br>
              <a:rPr lang="en-ZA" smtClean="0"/>
            </a:br>
            <a:r>
              <a:rPr lang="en-ZA" smtClean="0"/>
              <a:t>Legends of the Jews</a:t>
            </a:r>
            <a:endParaRPr lang="en-ZA" dirty="0"/>
          </a:p>
        </p:txBody>
      </p:sp>
      <p:sp>
        <p:nvSpPr>
          <p:cNvPr id="3" name="Content Placeholder 2"/>
          <p:cNvSpPr>
            <a:spLocks noGrp="1"/>
          </p:cNvSpPr>
          <p:nvPr>
            <p:ph idx="1"/>
          </p:nvPr>
        </p:nvSpPr>
        <p:spPr/>
        <p:txBody>
          <a:bodyPr>
            <a:normAutofit fontScale="85000" lnSpcReduction="20000"/>
          </a:bodyPr>
          <a:lstStyle/>
          <a:p>
            <a:r>
              <a:rPr lang="en-ZA" sz="2600" dirty="0" smtClean="0">
                <a:solidFill>
                  <a:srgbClr val="C00000"/>
                </a:solidFill>
              </a:rPr>
              <a:t>Jacob's journey to Haran was a succession of miracles. The first of the five that befell for his sake in the course of it was that the sun sank while Jacob was passing Mount </a:t>
            </a:r>
            <a:r>
              <a:rPr lang="en-ZA" sz="2600" dirty="0" err="1" smtClean="0">
                <a:solidFill>
                  <a:srgbClr val="C00000"/>
                </a:solidFill>
              </a:rPr>
              <a:t>Moriah</a:t>
            </a:r>
            <a:r>
              <a:rPr lang="en-ZA" sz="2600" dirty="0" smtClean="0">
                <a:solidFill>
                  <a:srgbClr val="C00000"/>
                </a:solidFill>
              </a:rPr>
              <a:t>, though it was high noon at the time. He was following the spring that appeared wherever the Patriarchs went or settled. It accompanied Jacob from Beer-</a:t>
            </a:r>
            <a:r>
              <a:rPr lang="en-ZA" sz="2600" dirty="0" err="1" smtClean="0">
                <a:solidFill>
                  <a:srgbClr val="C00000"/>
                </a:solidFill>
              </a:rPr>
              <a:t>sheba</a:t>
            </a:r>
            <a:r>
              <a:rPr lang="en-ZA" sz="2600" dirty="0" smtClean="0">
                <a:solidFill>
                  <a:srgbClr val="C00000"/>
                </a:solidFill>
              </a:rPr>
              <a:t> to Mount </a:t>
            </a:r>
            <a:r>
              <a:rPr lang="en-ZA" sz="2600" dirty="0" err="1" smtClean="0">
                <a:solidFill>
                  <a:srgbClr val="C00000"/>
                </a:solidFill>
              </a:rPr>
              <a:t>Moriah</a:t>
            </a:r>
            <a:r>
              <a:rPr lang="en-ZA" sz="2600" dirty="0" smtClean="0">
                <a:solidFill>
                  <a:srgbClr val="C00000"/>
                </a:solidFill>
              </a:rPr>
              <a:t>, a two days' journey. When he arrived at the holy hill, the Lord said to him: "Jacob, thou hast bread in thy wallet, and the spring of waters is near by to quench thy thirst. Thus thou hast food and drink, and here thou canst lodge for the night." But Jacob replied: "The sun has barely passed the fifth of its twelve day stages, why should I lie down to sleep at so unseemly an hour?" But then Jacob perceived that the sun was about to sink, and he prepared to make ready his bed. It was the Divine purpose not to let Jacob pass the site of the future Temple without stopping; he was to tarry there at least one night. Also, God desired to appear unto Jacob, and He shows Himself unto His faithful ones only at night. At the same time Jacob was saved from the pursuit of Esau, who had to desist on account of the premature darkness.</a:t>
            </a:r>
          </a:p>
          <a:p>
            <a:endParaRPr lang="en-ZA"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6</a:t>
            </a:fld>
            <a:endParaRPr lang="en-ZA"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THE PLACE</a:t>
            </a:r>
            <a:endParaRPr lang="en-ZA" dirty="0"/>
          </a:p>
        </p:txBody>
      </p:sp>
      <p:sp>
        <p:nvSpPr>
          <p:cNvPr id="3" name="Content Placeholder 2"/>
          <p:cNvSpPr>
            <a:spLocks noGrp="1"/>
          </p:cNvSpPr>
          <p:nvPr>
            <p:ph idx="1"/>
          </p:nvPr>
        </p:nvSpPr>
        <p:spPr/>
        <p:txBody>
          <a:bodyPr>
            <a:normAutofit lnSpcReduction="10000"/>
          </a:bodyPr>
          <a:lstStyle/>
          <a:p>
            <a:r>
              <a:rPr lang="en-ZA" dirty="0" smtClean="0"/>
              <a:t>Three times in 28:11, the location is referred to as the </a:t>
            </a:r>
            <a:r>
              <a:rPr lang="en-ZA" i="1" dirty="0" smtClean="0"/>
              <a:t>“</a:t>
            </a:r>
            <a:r>
              <a:rPr lang="en-ZA" i="1" dirty="0" smtClean="0"/>
              <a:t>place”. </a:t>
            </a:r>
            <a:r>
              <a:rPr lang="en-ZA" dirty="0" smtClean="0"/>
              <a:t>Why </a:t>
            </a:r>
            <a:r>
              <a:rPr lang="en-ZA" dirty="0" smtClean="0"/>
              <a:t>the </a:t>
            </a:r>
            <a:r>
              <a:rPr lang="en-ZA" dirty="0" smtClean="0"/>
              <a:t>emphasis on </a:t>
            </a:r>
            <a:r>
              <a:rPr lang="en-ZA" dirty="0" smtClean="0"/>
              <a:t>this special location? Rick Spurlock in his commentary on </a:t>
            </a:r>
            <a:r>
              <a:rPr lang="en-ZA" dirty="0" err="1" smtClean="0"/>
              <a:t>Vayetze</a:t>
            </a:r>
            <a:r>
              <a:rPr lang="en-ZA" dirty="0" smtClean="0"/>
              <a:t> provides this </a:t>
            </a:r>
            <a:r>
              <a:rPr lang="en-ZA" dirty="0" smtClean="0"/>
              <a:t>insight: </a:t>
            </a:r>
            <a:endParaRPr lang="en-ZA" dirty="0" smtClean="0"/>
          </a:p>
          <a:p>
            <a:r>
              <a:rPr lang="en-ZA" i="1" dirty="0" smtClean="0">
                <a:solidFill>
                  <a:srgbClr val="002060"/>
                </a:solidFill>
              </a:rPr>
              <a:t>“</a:t>
            </a:r>
            <a:r>
              <a:rPr lang="en-ZA" i="1" dirty="0" smtClean="0">
                <a:solidFill>
                  <a:srgbClr val="002060"/>
                </a:solidFill>
              </a:rPr>
              <a:t>The road that Jacob took from </a:t>
            </a:r>
            <a:r>
              <a:rPr lang="en-ZA" i="1" dirty="0" err="1" smtClean="0">
                <a:solidFill>
                  <a:srgbClr val="002060"/>
                </a:solidFill>
              </a:rPr>
              <a:t>Beersheva</a:t>
            </a:r>
            <a:r>
              <a:rPr lang="en-ZA" i="1" dirty="0" smtClean="0">
                <a:solidFill>
                  <a:srgbClr val="002060"/>
                </a:solidFill>
              </a:rPr>
              <a:t>, was not the easy way to Haran. The easy way </a:t>
            </a:r>
            <a:r>
              <a:rPr lang="en-ZA" i="1" dirty="0" smtClean="0">
                <a:solidFill>
                  <a:srgbClr val="002060"/>
                </a:solidFill>
              </a:rPr>
              <a:t>was the </a:t>
            </a:r>
            <a:r>
              <a:rPr lang="en-ZA" i="1" dirty="0" smtClean="0">
                <a:solidFill>
                  <a:srgbClr val="002060"/>
                </a:solidFill>
              </a:rPr>
              <a:t>King’s Highway that follows the Jordan River Valley. Instead, Jacob took the ridge </a:t>
            </a:r>
            <a:r>
              <a:rPr lang="en-ZA" i="1" dirty="0" smtClean="0">
                <a:solidFill>
                  <a:srgbClr val="002060"/>
                </a:solidFill>
              </a:rPr>
              <a:t>road that </a:t>
            </a:r>
            <a:r>
              <a:rPr lang="en-ZA" i="1" dirty="0" smtClean="0">
                <a:solidFill>
                  <a:srgbClr val="002060"/>
                </a:solidFill>
              </a:rPr>
              <a:t>follows the ridge of hills that make up the </a:t>
            </a:r>
            <a:r>
              <a:rPr lang="en-ZA" i="1" dirty="0" err="1" smtClean="0">
                <a:solidFill>
                  <a:srgbClr val="002060"/>
                </a:solidFill>
              </a:rPr>
              <a:t>center</a:t>
            </a:r>
            <a:r>
              <a:rPr lang="en-ZA" i="1" dirty="0" smtClean="0">
                <a:solidFill>
                  <a:srgbClr val="002060"/>
                </a:solidFill>
              </a:rPr>
              <a:t> of the Land of Israel. In the </a:t>
            </a:r>
            <a:r>
              <a:rPr lang="en-ZA" i="1" dirty="0" err="1" smtClean="0">
                <a:solidFill>
                  <a:srgbClr val="002060"/>
                </a:solidFill>
              </a:rPr>
              <a:t>center</a:t>
            </a:r>
            <a:r>
              <a:rPr lang="en-ZA" i="1" dirty="0" smtClean="0">
                <a:solidFill>
                  <a:srgbClr val="002060"/>
                </a:solidFill>
              </a:rPr>
              <a:t> </a:t>
            </a:r>
            <a:r>
              <a:rPr lang="en-ZA" i="1" dirty="0" smtClean="0">
                <a:solidFill>
                  <a:srgbClr val="002060"/>
                </a:solidFill>
              </a:rPr>
              <a:t>of that </a:t>
            </a:r>
            <a:r>
              <a:rPr lang="en-ZA" i="1" dirty="0" smtClean="0">
                <a:solidFill>
                  <a:srgbClr val="002060"/>
                </a:solidFill>
              </a:rPr>
              <a:t>ridge was the town of </a:t>
            </a:r>
            <a:r>
              <a:rPr lang="en-ZA" i="1" dirty="0" err="1" smtClean="0">
                <a:solidFill>
                  <a:srgbClr val="002060"/>
                </a:solidFill>
              </a:rPr>
              <a:t>Shalem</a:t>
            </a:r>
            <a:r>
              <a:rPr lang="en-ZA" i="1" dirty="0" smtClean="0">
                <a:solidFill>
                  <a:srgbClr val="002060"/>
                </a:solidFill>
              </a:rPr>
              <a:t>, or </a:t>
            </a:r>
            <a:r>
              <a:rPr lang="en-ZA" i="1" dirty="0" err="1" smtClean="0">
                <a:solidFill>
                  <a:srgbClr val="002060"/>
                </a:solidFill>
              </a:rPr>
              <a:t>Jebu</a:t>
            </a:r>
            <a:r>
              <a:rPr lang="en-ZA" i="1" dirty="0" smtClean="0">
                <a:solidFill>
                  <a:srgbClr val="002060"/>
                </a:solidFill>
              </a:rPr>
              <a:t> (Jerusalem), and very close to that was the </a:t>
            </a:r>
            <a:r>
              <a:rPr lang="en-ZA" i="1" dirty="0" smtClean="0">
                <a:solidFill>
                  <a:srgbClr val="002060"/>
                </a:solidFill>
              </a:rPr>
              <a:t>town that </a:t>
            </a:r>
            <a:r>
              <a:rPr lang="en-ZA" i="1" dirty="0" smtClean="0">
                <a:solidFill>
                  <a:srgbClr val="002060"/>
                </a:solidFill>
              </a:rPr>
              <a:t>is identified as Bet El (Bethel). The ancient sages identify Bet El not with the </a:t>
            </a:r>
            <a:r>
              <a:rPr lang="en-ZA" i="1" dirty="0" smtClean="0">
                <a:solidFill>
                  <a:srgbClr val="002060"/>
                </a:solidFill>
              </a:rPr>
              <a:t>later Bethel </a:t>
            </a:r>
            <a:r>
              <a:rPr lang="en-ZA" i="1" dirty="0" smtClean="0">
                <a:solidFill>
                  <a:srgbClr val="002060"/>
                </a:solidFill>
              </a:rPr>
              <a:t>in the time of the Judges and the Kings, but with </a:t>
            </a:r>
            <a:r>
              <a:rPr lang="en-ZA" i="1" dirty="0" err="1" smtClean="0">
                <a:solidFill>
                  <a:srgbClr val="002060"/>
                </a:solidFill>
              </a:rPr>
              <a:t>Araunah</a:t>
            </a:r>
            <a:r>
              <a:rPr lang="en-ZA" i="1" dirty="0" smtClean="0">
                <a:solidFill>
                  <a:srgbClr val="002060"/>
                </a:solidFill>
              </a:rPr>
              <a:t> the </a:t>
            </a:r>
            <a:r>
              <a:rPr lang="en-ZA" i="1" dirty="0" err="1" smtClean="0">
                <a:solidFill>
                  <a:srgbClr val="002060"/>
                </a:solidFill>
              </a:rPr>
              <a:t>Jebusite’s</a:t>
            </a:r>
            <a:r>
              <a:rPr lang="en-ZA" i="1" dirty="0" smtClean="0">
                <a:solidFill>
                  <a:srgbClr val="002060"/>
                </a:solidFill>
              </a:rPr>
              <a:t> </a:t>
            </a:r>
            <a:r>
              <a:rPr lang="en-ZA" i="1" dirty="0" smtClean="0">
                <a:solidFill>
                  <a:srgbClr val="002060"/>
                </a:solidFill>
              </a:rPr>
              <a:t>threshing floor</a:t>
            </a:r>
            <a:r>
              <a:rPr lang="en-ZA" i="1" dirty="0" smtClean="0">
                <a:solidFill>
                  <a:srgbClr val="002060"/>
                </a:solidFill>
              </a:rPr>
              <a:t>, which Jacob’s descendant, King David purchased for the purpose of building a </a:t>
            </a:r>
            <a:r>
              <a:rPr lang="en-ZA" i="1" dirty="0" smtClean="0">
                <a:solidFill>
                  <a:srgbClr val="002060"/>
                </a:solidFill>
              </a:rPr>
              <a:t>Temple to </a:t>
            </a:r>
            <a:r>
              <a:rPr lang="en-ZA" i="1" dirty="0" err="1" smtClean="0">
                <a:solidFill>
                  <a:srgbClr val="002060"/>
                </a:solidFill>
              </a:rPr>
              <a:t>HaShem</a:t>
            </a:r>
            <a:r>
              <a:rPr lang="en-ZA" i="1" dirty="0" smtClean="0">
                <a:solidFill>
                  <a:srgbClr val="002060"/>
                </a:solidFill>
              </a:rPr>
              <a:t>. If this is true, Jacob’s first encounter with the G-d of Abraham and Isaac </a:t>
            </a:r>
            <a:r>
              <a:rPr lang="en-ZA" i="1" dirty="0" smtClean="0">
                <a:solidFill>
                  <a:srgbClr val="002060"/>
                </a:solidFill>
              </a:rPr>
              <a:t>was on </a:t>
            </a:r>
            <a:r>
              <a:rPr lang="en-ZA" i="1" dirty="0" smtClean="0">
                <a:solidFill>
                  <a:srgbClr val="002060"/>
                </a:solidFill>
              </a:rPr>
              <a:t>the site of Abraham and Isaac’s greatest test: the offering of Isaac on the mountains </a:t>
            </a:r>
            <a:r>
              <a:rPr lang="en-ZA" i="1" dirty="0" smtClean="0">
                <a:solidFill>
                  <a:srgbClr val="002060"/>
                </a:solidFill>
              </a:rPr>
              <a:t>of </a:t>
            </a:r>
            <a:r>
              <a:rPr lang="en-ZA" i="1" dirty="0" err="1" smtClean="0">
                <a:solidFill>
                  <a:srgbClr val="002060"/>
                </a:solidFill>
              </a:rPr>
              <a:t>Moriyah</a:t>
            </a:r>
            <a:r>
              <a:rPr lang="en-ZA" i="1" dirty="0" smtClean="0">
                <a:solidFill>
                  <a:srgbClr val="002060"/>
                </a:solidFill>
              </a:rPr>
              <a:t>, and the place of our Master’s suffering and resurrection.”</a:t>
            </a:r>
            <a:endParaRPr lang="en-ZA" i="1" dirty="0">
              <a:solidFill>
                <a:srgbClr val="002060"/>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7</a:t>
            </a:fld>
            <a:endParaRPr lang="en-ZA"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OF STONES</a:t>
            </a:r>
            <a:endParaRPr lang="en-ZA" dirty="0"/>
          </a:p>
        </p:txBody>
      </p:sp>
      <p:sp>
        <p:nvSpPr>
          <p:cNvPr id="3" name="Content Placeholder 2"/>
          <p:cNvSpPr>
            <a:spLocks noGrp="1"/>
          </p:cNvSpPr>
          <p:nvPr>
            <p:ph idx="1"/>
          </p:nvPr>
        </p:nvSpPr>
        <p:spPr/>
        <p:txBody>
          <a:bodyPr>
            <a:noAutofit/>
          </a:bodyPr>
          <a:lstStyle/>
          <a:p>
            <a:pPr algn="ctr">
              <a:lnSpc>
                <a:spcPts val="2200"/>
              </a:lnSpc>
            </a:pPr>
            <a:r>
              <a:rPr lang="en-ZA" i="1" dirty="0" smtClean="0">
                <a:solidFill>
                  <a:srgbClr val="004821"/>
                </a:solidFill>
              </a:rPr>
              <a:t>..And </a:t>
            </a:r>
            <a:r>
              <a:rPr lang="en-ZA" i="1" dirty="0" smtClean="0">
                <a:solidFill>
                  <a:srgbClr val="004821"/>
                </a:solidFill>
              </a:rPr>
              <a:t>he took one of the stones of that place and put it at his head, and he lay down in that place to sleep. </a:t>
            </a:r>
            <a:r>
              <a:rPr lang="en-ZA" b="1" i="1" dirty="0" smtClean="0">
                <a:solidFill>
                  <a:srgbClr val="004821"/>
                </a:solidFill>
              </a:rPr>
              <a:t>(</a:t>
            </a:r>
            <a:r>
              <a:rPr lang="en-ZA" b="1" i="1" dirty="0" smtClean="0">
                <a:solidFill>
                  <a:srgbClr val="004821"/>
                </a:solidFill>
              </a:rPr>
              <a:t>Genesis 28:10-11)</a:t>
            </a:r>
          </a:p>
          <a:p>
            <a:pPr algn="just">
              <a:lnSpc>
                <a:spcPts val="2100"/>
              </a:lnSpc>
            </a:pPr>
            <a:r>
              <a:rPr lang="en-ZA" dirty="0" smtClean="0"/>
              <a:t>In </a:t>
            </a:r>
            <a:r>
              <a:rPr lang="en-ZA" dirty="0" smtClean="0"/>
              <a:t>most English translations that he took one of the stones (some translations say that he took “</a:t>
            </a:r>
            <a:r>
              <a:rPr lang="en-ZA" i="1" dirty="0" smtClean="0"/>
              <a:t>of the stones</a:t>
            </a:r>
            <a:r>
              <a:rPr lang="en-ZA" dirty="0" smtClean="0"/>
              <a:t>”) from that place and put at his head, or as his pillows [KJV]. </a:t>
            </a:r>
          </a:p>
          <a:p>
            <a:pPr algn="just">
              <a:lnSpc>
                <a:spcPts val="2100"/>
              </a:lnSpc>
            </a:pPr>
            <a:r>
              <a:rPr lang="en-ZA" dirty="0" smtClean="0"/>
              <a:t>The Hebrew for “</a:t>
            </a:r>
            <a:r>
              <a:rPr lang="en-ZA" i="1" dirty="0" smtClean="0"/>
              <a:t>he took</a:t>
            </a:r>
            <a:r>
              <a:rPr lang="en-ZA" dirty="0" smtClean="0"/>
              <a:t>” here is #3947 “</a:t>
            </a:r>
            <a:r>
              <a:rPr lang="en-ZA" i="1" dirty="0" err="1" smtClean="0"/>
              <a:t>laqach</a:t>
            </a:r>
            <a:r>
              <a:rPr lang="en-ZA" i="1" dirty="0" smtClean="0"/>
              <a:t>”, </a:t>
            </a:r>
            <a:r>
              <a:rPr lang="en-ZA" dirty="0" smtClean="0"/>
              <a:t>which means “</a:t>
            </a:r>
            <a:r>
              <a:rPr lang="en-ZA" i="1" dirty="0" smtClean="0"/>
              <a:t>to take”, “accept” or “marry</a:t>
            </a:r>
            <a:r>
              <a:rPr lang="en-ZA" dirty="0" smtClean="0"/>
              <a:t>”. </a:t>
            </a:r>
          </a:p>
          <a:p>
            <a:pPr algn="just">
              <a:lnSpc>
                <a:spcPts val="2100"/>
              </a:lnSpc>
            </a:pPr>
            <a:r>
              <a:rPr lang="en-ZA" dirty="0" smtClean="0"/>
              <a:t>Next is “</a:t>
            </a:r>
            <a:r>
              <a:rPr lang="en-ZA" i="1" dirty="0" err="1" smtClean="0"/>
              <a:t>m’eben‟y</a:t>
            </a:r>
            <a:r>
              <a:rPr lang="en-ZA" i="1" dirty="0" smtClean="0"/>
              <a:t>”, or “of stones</a:t>
            </a:r>
            <a:r>
              <a:rPr lang="en-ZA" dirty="0" smtClean="0"/>
              <a:t>”. The word “</a:t>
            </a:r>
            <a:r>
              <a:rPr lang="en-ZA" i="1" dirty="0" smtClean="0"/>
              <a:t>stone</a:t>
            </a:r>
            <a:r>
              <a:rPr lang="en-ZA" dirty="0" smtClean="0"/>
              <a:t>” in Hebrew (</a:t>
            </a:r>
            <a:r>
              <a:rPr lang="en-ZA" dirty="0" err="1" smtClean="0"/>
              <a:t>eben</a:t>
            </a:r>
            <a:r>
              <a:rPr lang="en-ZA" dirty="0" smtClean="0"/>
              <a:t>) is spelled “</a:t>
            </a:r>
            <a:r>
              <a:rPr lang="en-ZA" i="1" dirty="0" smtClean="0"/>
              <a:t>aleph-</a:t>
            </a:r>
            <a:r>
              <a:rPr lang="en-ZA" i="1" dirty="0" err="1" smtClean="0"/>
              <a:t>beit</a:t>
            </a:r>
            <a:r>
              <a:rPr lang="en-ZA" i="1" dirty="0" smtClean="0"/>
              <a:t>-nun</a:t>
            </a:r>
            <a:r>
              <a:rPr lang="en-ZA" dirty="0" smtClean="0"/>
              <a:t>”. We have two words within </a:t>
            </a:r>
            <a:r>
              <a:rPr lang="en-ZA" i="1" dirty="0" smtClean="0"/>
              <a:t>“</a:t>
            </a:r>
            <a:r>
              <a:rPr lang="en-ZA" i="1" dirty="0" err="1" smtClean="0"/>
              <a:t>eben</a:t>
            </a:r>
            <a:r>
              <a:rPr lang="en-ZA" dirty="0" smtClean="0"/>
              <a:t>”. We have “</a:t>
            </a:r>
            <a:r>
              <a:rPr lang="en-ZA" i="1" dirty="0" smtClean="0"/>
              <a:t>aleph-</a:t>
            </a:r>
            <a:r>
              <a:rPr lang="en-ZA" i="1" dirty="0" err="1" smtClean="0"/>
              <a:t>beit</a:t>
            </a:r>
            <a:r>
              <a:rPr lang="en-ZA" i="1" dirty="0" smtClean="0"/>
              <a:t>” (</a:t>
            </a:r>
            <a:r>
              <a:rPr lang="en-ZA" i="1" dirty="0" err="1" smtClean="0"/>
              <a:t>ab</a:t>
            </a:r>
            <a:r>
              <a:rPr lang="en-ZA" i="1" dirty="0" smtClean="0"/>
              <a:t>), </a:t>
            </a:r>
            <a:r>
              <a:rPr lang="en-ZA" dirty="0" smtClean="0"/>
              <a:t>which means </a:t>
            </a:r>
            <a:r>
              <a:rPr lang="en-ZA" i="1" dirty="0" smtClean="0"/>
              <a:t>“father” and “</a:t>
            </a:r>
            <a:r>
              <a:rPr lang="en-ZA" i="1" dirty="0" err="1" smtClean="0"/>
              <a:t>beit</a:t>
            </a:r>
            <a:r>
              <a:rPr lang="en-ZA" i="1" dirty="0" smtClean="0"/>
              <a:t>-nun”</a:t>
            </a:r>
            <a:r>
              <a:rPr lang="en-ZA" dirty="0" smtClean="0"/>
              <a:t> (</a:t>
            </a:r>
            <a:r>
              <a:rPr lang="en-ZA" dirty="0" err="1" smtClean="0"/>
              <a:t>ben</a:t>
            </a:r>
            <a:r>
              <a:rPr lang="en-ZA" dirty="0" smtClean="0"/>
              <a:t>) which means “</a:t>
            </a:r>
            <a:r>
              <a:rPr lang="en-ZA" i="1" dirty="0" smtClean="0"/>
              <a:t>son</a:t>
            </a:r>
            <a:r>
              <a:rPr lang="en-ZA" dirty="0" smtClean="0"/>
              <a:t>”. So, both father and son make up the </a:t>
            </a:r>
            <a:r>
              <a:rPr lang="en-ZA" dirty="0" err="1" smtClean="0"/>
              <a:t>eben</a:t>
            </a:r>
            <a:r>
              <a:rPr lang="en-ZA" dirty="0" smtClean="0"/>
              <a:t> or stone. </a:t>
            </a:r>
          </a:p>
          <a:p>
            <a:pPr algn="just">
              <a:lnSpc>
                <a:spcPts val="2100"/>
              </a:lnSpc>
            </a:pPr>
            <a:r>
              <a:rPr lang="en-ZA" dirty="0" smtClean="0"/>
              <a:t>We read that </a:t>
            </a:r>
            <a:r>
              <a:rPr lang="en-ZA" dirty="0" smtClean="0"/>
              <a:t>Jacob </a:t>
            </a:r>
            <a:r>
              <a:rPr lang="en-ZA" dirty="0" smtClean="0"/>
              <a:t>put them at his head. Some translations say, </a:t>
            </a:r>
            <a:r>
              <a:rPr lang="en-ZA" i="1" dirty="0" smtClean="0"/>
              <a:t>“for pillows</a:t>
            </a:r>
            <a:r>
              <a:rPr lang="en-ZA" dirty="0" smtClean="0"/>
              <a:t>”. The KJV puts that in italics to note that it was added. However, from the Hebrew it reads, “</a:t>
            </a:r>
            <a:r>
              <a:rPr lang="en-ZA" i="1" dirty="0" err="1" smtClean="0"/>
              <a:t>v‟asam</a:t>
            </a:r>
            <a:r>
              <a:rPr lang="en-ZA" i="1" dirty="0" smtClean="0"/>
              <a:t> </a:t>
            </a:r>
            <a:r>
              <a:rPr lang="en-ZA" i="1" dirty="0" err="1" smtClean="0"/>
              <a:t>m‟rashatah</a:t>
            </a:r>
            <a:r>
              <a:rPr lang="en-ZA" i="1" dirty="0" smtClean="0"/>
              <a:t>” </a:t>
            </a:r>
            <a:r>
              <a:rPr lang="en-ZA" dirty="0" smtClean="0"/>
              <a:t>or that </a:t>
            </a:r>
            <a:r>
              <a:rPr lang="en-ZA" i="1" dirty="0" smtClean="0"/>
              <a:t>“he arranged them around his head.”</a:t>
            </a:r>
            <a:r>
              <a:rPr lang="en-ZA" dirty="0" smtClean="0"/>
              <a:t> </a:t>
            </a:r>
          </a:p>
          <a:p>
            <a:pPr algn="just">
              <a:lnSpc>
                <a:spcPts val="2100"/>
              </a:lnSpc>
            </a:pPr>
            <a:r>
              <a:rPr lang="en-ZA" b="1" dirty="0" smtClean="0"/>
              <a:t>Summary: </a:t>
            </a:r>
            <a:r>
              <a:rPr lang="en-ZA" dirty="0" smtClean="0"/>
              <a:t>He takes or “</a:t>
            </a:r>
            <a:r>
              <a:rPr lang="en-ZA" i="1" dirty="0" smtClean="0"/>
              <a:t>accepts</a:t>
            </a:r>
            <a:r>
              <a:rPr lang="en-ZA" dirty="0" smtClean="0"/>
              <a:t>” some of the stones and arranges them around his head before he goes to sleep. </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8</a:t>
            </a:fld>
            <a:endParaRPr lang="en-ZA"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a:t>
            </a:r>
            <a:r>
              <a:rPr lang="en-ZA" i="1" dirty="0" err="1" smtClean="0"/>
              <a:t>m’eben’y</a:t>
            </a:r>
            <a:r>
              <a:rPr lang="en-ZA" dirty="0" smtClean="0"/>
              <a:t>”</a:t>
            </a:r>
            <a:endParaRPr lang="en-ZA" dirty="0"/>
          </a:p>
        </p:txBody>
      </p:sp>
      <p:sp>
        <p:nvSpPr>
          <p:cNvPr id="3" name="Content Placeholder 2"/>
          <p:cNvSpPr>
            <a:spLocks noGrp="1"/>
          </p:cNvSpPr>
          <p:nvPr>
            <p:ph idx="1"/>
          </p:nvPr>
        </p:nvSpPr>
        <p:spPr/>
        <p:txBody>
          <a:bodyPr>
            <a:normAutofit/>
          </a:bodyPr>
          <a:lstStyle/>
          <a:p>
            <a:pPr algn="just"/>
            <a:r>
              <a:rPr lang="en-ZA" dirty="0" smtClean="0"/>
              <a:t>The numeric value of the phrase “</a:t>
            </a:r>
            <a:r>
              <a:rPr lang="en-ZA" i="1" dirty="0" err="1" smtClean="0"/>
              <a:t>m’eben’y</a:t>
            </a:r>
            <a:r>
              <a:rPr lang="en-ZA" dirty="0" smtClean="0"/>
              <a:t>” or “</a:t>
            </a:r>
            <a:r>
              <a:rPr lang="en-ZA" i="1" dirty="0" smtClean="0"/>
              <a:t>of stones” </a:t>
            </a:r>
            <a:r>
              <a:rPr lang="en-ZA" dirty="0" smtClean="0"/>
              <a:t>is 103, which equals “</a:t>
            </a:r>
            <a:r>
              <a:rPr lang="en-ZA" i="1" dirty="0" smtClean="0"/>
              <a:t>ha </a:t>
            </a:r>
            <a:r>
              <a:rPr lang="en-ZA" i="1" dirty="0" err="1" smtClean="0"/>
              <a:t>kokavim</a:t>
            </a:r>
            <a:r>
              <a:rPr lang="en-ZA" dirty="0" smtClean="0"/>
              <a:t>” or “</a:t>
            </a:r>
            <a:r>
              <a:rPr lang="en-ZA" i="1" dirty="0" smtClean="0"/>
              <a:t>the stars</a:t>
            </a:r>
            <a:r>
              <a:rPr lang="en-ZA" dirty="0" smtClean="0"/>
              <a:t>”. We read about </a:t>
            </a:r>
            <a:r>
              <a:rPr lang="en-ZA" i="1" dirty="0" smtClean="0"/>
              <a:t>“the stars</a:t>
            </a:r>
            <a:r>
              <a:rPr lang="en-ZA" dirty="0" smtClean="0"/>
              <a:t>” in Genesis 37 when </a:t>
            </a:r>
            <a:r>
              <a:rPr lang="en-ZA" dirty="0" smtClean="0"/>
              <a:t>Jacobs’s </a:t>
            </a:r>
            <a:r>
              <a:rPr lang="en-ZA" dirty="0" smtClean="0"/>
              <a:t>son, </a:t>
            </a:r>
            <a:r>
              <a:rPr lang="en-ZA" dirty="0" smtClean="0"/>
              <a:t>Joseph </a:t>
            </a:r>
            <a:r>
              <a:rPr lang="en-ZA" dirty="0" smtClean="0"/>
              <a:t>has a dream. </a:t>
            </a:r>
          </a:p>
          <a:p>
            <a:pPr algn="ctr"/>
            <a:r>
              <a:rPr lang="en-ZA" i="1" dirty="0" smtClean="0">
                <a:solidFill>
                  <a:srgbClr val="004821"/>
                </a:solidFill>
              </a:rPr>
              <a:t>And he dreamed still another dream and related it to his brothers, and said, “See, I have dreamed another dream, and see, the sun and the moon and the eleven stars bowed down to me.” And he related it to his father and his brothers. And his father rebuked him and said to him, “What is this dream that you have dreamed? Shall we, your mother and I and your brothers, indeed come to bow down to the earth before you?” And his brothers envied him, but his father guarded the word. </a:t>
            </a:r>
            <a:r>
              <a:rPr lang="en-ZA" b="1" i="1" dirty="0" smtClean="0">
                <a:solidFill>
                  <a:srgbClr val="004821"/>
                </a:solidFill>
              </a:rPr>
              <a:t>(</a:t>
            </a:r>
            <a:r>
              <a:rPr lang="en-ZA" b="1" i="1" dirty="0" smtClean="0">
                <a:solidFill>
                  <a:srgbClr val="004821"/>
                </a:solidFill>
              </a:rPr>
              <a:t>Genesis 37:9-11)</a:t>
            </a:r>
          </a:p>
          <a:p>
            <a:pPr algn="just"/>
            <a:r>
              <a:rPr lang="en-ZA" dirty="0" smtClean="0"/>
              <a:t>It </a:t>
            </a:r>
            <a:r>
              <a:rPr lang="en-ZA" dirty="0" smtClean="0"/>
              <a:t>was </a:t>
            </a:r>
            <a:r>
              <a:rPr lang="en-ZA" dirty="0" smtClean="0"/>
              <a:t>Jacob </a:t>
            </a:r>
            <a:r>
              <a:rPr lang="en-ZA" dirty="0" smtClean="0"/>
              <a:t>who interpreted the dream and the eleven stars were his other sons, who would become, along with </a:t>
            </a:r>
            <a:r>
              <a:rPr lang="en-ZA" dirty="0" smtClean="0"/>
              <a:t>Joseph, </a:t>
            </a:r>
            <a:r>
              <a:rPr lang="en-ZA" dirty="0" smtClean="0"/>
              <a:t>the tribes of </a:t>
            </a:r>
            <a:r>
              <a:rPr lang="en-ZA" dirty="0" smtClean="0"/>
              <a:t>Israel. </a:t>
            </a:r>
            <a:r>
              <a:rPr lang="en-ZA" dirty="0" smtClean="0"/>
              <a:t>He knew what this meant, quite possibly from his having placed the stones around his head here at Beth El. </a:t>
            </a:r>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9</a:t>
            </a:fld>
            <a:endParaRPr lang="en-ZA" dirty="0"/>
          </a:p>
        </p:txBody>
      </p:sp>
    </p:spTree>
  </p:cSld>
  <p:clrMapOvr>
    <a:masterClrMapping/>
  </p:clrMapOvr>
</p:sld>
</file>

<file path=ppt/theme/theme1.xml><?xml version="1.0" encoding="utf-8"?>
<a:theme xmlns:a="http://schemas.openxmlformats.org/drawingml/2006/main" name="Office Them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37215</TotalTime>
  <Words>11260</Words>
  <Application>Microsoft Office PowerPoint</Application>
  <PresentationFormat>On-screen Show (4:3)</PresentationFormat>
  <Paragraphs>316</Paragraphs>
  <Slides>57</Slides>
  <Notes>1</Notes>
  <HiddenSlides>0</HiddenSlides>
  <MMClips>0</MMClips>
  <ScaleCrop>false</ScaleCrop>
  <HeadingPairs>
    <vt:vector size="4" baseType="variant">
      <vt:variant>
        <vt:lpstr>Theme</vt:lpstr>
      </vt:variant>
      <vt:variant>
        <vt:i4>1</vt:i4>
      </vt:variant>
      <vt:variant>
        <vt:lpstr>Slide Titles</vt:lpstr>
      </vt:variant>
      <vt:variant>
        <vt:i4>57</vt:i4>
      </vt:variant>
    </vt:vector>
  </HeadingPairs>
  <TitlesOfParts>
    <vt:vector size="58" baseType="lpstr">
      <vt:lpstr>Office Theme</vt:lpstr>
      <vt:lpstr>Slide 1</vt:lpstr>
      <vt:lpstr>RECOGNITION</vt:lpstr>
      <vt:lpstr>VAYETSE “And he went out”</vt:lpstr>
      <vt:lpstr>SENT TO THE EAST</vt:lpstr>
      <vt:lpstr>TO A CERTAIN PLACE</vt:lpstr>
      <vt:lpstr>THE JOURNEY Legends of the Jews</vt:lpstr>
      <vt:lpstr>THE PLACE</vt:lpstr>
      <vt:lpstr>OF STONES</vt:lpstr>
      <vt:lpstr>“m’eben’y”</vt:lpstr>
      <vt:lpstr>THE LADDER</vt:lpstr>
      <vt:lpstr>ANSWERS</vt:lpstr>
      <vt:lpstr>Mt SINAI AND THE LADDER</vt:lpstr>
      <vt:lpstr>יהושע AND THE LADDER</vt:lpstr>
      <vt:lpstr>COMUNICATION LINE</vt:lpstr>
      <vt:lpstr>THE DREAM Legends of the Jews</vt:lpstr>
      <vt:lpstr>THE BLESSING</vt:lpstr>
      <vt:lpstr>EXILE</vt:lpstr>
      <vt:lpstr>GATE OF HEAVEN</vt:lpstr>
      <vt:lpstr>THE STONE</vt:lpstr>
      <vt:lpstr>THE STONE</vt:lpstr>
      <vt:lpstr>HOUSE OF GOD</vt:lpstr>
      <vt:lpstr>EBEN SHETIYAH</vt:lpstr>
      <vt:lpstr>CORNERSTONE</vt:lpstr>
      <vt:lpstr>HEROD RAISES THE FOUNDATION SIX CUBITS</vt:lpstr>
      <vt:lpstr>SIDE NOTE</vt:lpstr>
      <vt:lpstr>ONE TENTH</vt:lpstr>
      <vt:lpstr>“IF” AND “WHEN”</vt:lpstr>
      <vt:lpstr>THE LAND OF ORIGIN</vt:lpstr>
      <vt:lpstr>SYMBOLS – FLOCKS OF SHEEP</vt:lpstr>
      <vt:lpstr>SYMBOLS – HEAVY STONE</vt:lpstr>
      <vt:lpstr>SYMBOLS – WELL</vt:lpstr>
      <vt:lpstr>SYMBOLS – LIVING WATER</vt:lpstr>
      <vt:lpstr>FLOCKS OF THE EARTH</vt:lpstr>
      <vt:lpstr>FINAL WONDERS  Legends of the Jews</vt:lpstr>
      <vt:lpstr>KISS AND TEARS</vt:lpstr>
      <vt:lpstr>ELEAZER AND JACOB</vt:lpstr>
      <vt:lpstr>LABAN</vt:lpstr>
      <vt:lpstr>JACOB’S WIVES</vt:lpstr>
      <vt:lpstr>SOWING AND REAPING</vt:lpstr>
      <vt:lpstr>LEAH</vt:lpstr>
      <vt:lpstr>RACHEL</vt:lpstr>
      <vt:lpstr>LEAH AND RACHEL Legends of the Jews </vt:lpstr>
      <vt:lpstr>ZILPAH AND BILHAH</vt:lpstr>
      <vt:lpstr>JACOBS CHILDREN</vt:lpstr>
      <vt:lpstr>JACOBS CHILDREN</vt:lpstr>
      <vt:lpstr>MANDRAKES</vt:lpstr>
      <vt:lpstr>MANDRAKE STORY</vt:lpstr>
      <vt:lpstr>MANDRAKE STORY</vt:lpstr>
      <vt:lpstr>BREEDING</vt:lpstr>
      <vt:lpstr>SHEEP</vt:lpstr>
      <vt:lpstr>THE PLAN</vt:lpstr>
      <vt:lpstr>THE PLAN</vt:lpstr>
      <vt:lpstr>SOURCE OF THE PLAN</vt:lpstr>
      <vt:lpstr>GET OUT OF THIS LAND</vt:lpstr>
      <vt:lpstr>DON’T SAY ANYTHING</vt:lpstr>
      <vt:lpstr>RACHEL CURSED</vt:lpstr>
      <vt:lpstr>TWO CAMPS</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Dennis Casper Kotze</dc:creator>
  <cp:lastModifiedBy>Specpipe</cp:lastModifiedBy>
  <cp:revision>937</cp:revision>
  <dcterms:created xsi:type="dcterms:W3CDTF">2010-10-31T07:41:47Z</dcterms:created>
  <dcterms:modified xsi:type="dcterms:W3CDTF">2014-07-19T09:55:06Z</dcterms:modified>
</cp:coreProperties>
</file>